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73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181" autoAdjust="0"/>
    <p:restoredTop sz="94660"/>
  </p:normalViewPr>
  <p:slideViewPr>
    <p:cSldViewPr>
      <p:cViewPr varScale="1">
        <p:scale>
          <a:sx n="115" d="100"/>
          <a:sy n="115" d="100"/>
        </p:scale>
        <p:origin x="1752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CA0BB0-C374-42D7-8365-B214EAF80389}" type="datetimeFigureOut">
              <a:rPr lang="ru-RU" smtClean="0"/>
              <a:t>14.11.2022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3A48D6-07B3-42AA-A355-12B9D9AEAC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17387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2B2F427-618E-4946-B22A-55A970DA4C17}" type="slidenum">
              <a:rPr lang="ru-RU" smtClean="0"/>
              <a:pPr>
                <a:defRPr/>
              </a:pPr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4143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F09A9-8FAE-4BB1-8CF8-7F92785DA349}" type="datetimeFigureOut">
              <a:rPr lang="ru-RU" smtClean="0"/>
              <a:t>14.11.2022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54792-F0C3-48FA-8010-6AD82C4CBA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77679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F09A9-8FAE-4BB1-8CF8-7F92785DA349}" type="datetimeFigureOut">
              <a:rPr lang="ru-RU" smtClean="0"/>
              <a:t>14.11.2022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54792-F0C3-48FA-8010-6AD82C4CBA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97315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F09A9-8FAE-4BB1-8CF8-7F92785DA349}" type="datetimeFigureOut">
              <a:rPr lang="ru-RU" smtClean="0"/>
              <a:t>14.11.2022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54792-F0C3-48FA-8010-6AD82C4CBA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6246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F09A9-8FAE-4BB1-8CF8-7F92785DA349}" type="datetimeFigureOut">
              <a:rPr lang="ru-RU" smtClean="0"/>
              <a:t>14.11.2022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54792-F0C3-48FA-8010-6AD82C4CBA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24290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F09A9-8FAE-4BB1-8CF8-7F92785DA349}" type="datetimeFigureOut">
              <a:rPr lang="ru-RU" smtClean="0"/>
              <a:t>14.11.2022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54792-F0C3-48FA-8010-6AD82C4CBA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18484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F09A9-8FAE-4BB1-8CF8-7F92785DA349}" type="datetimeFigureOut">
              <a:rPr lang="ru-RU" smtClean="0"/>
              <a:t>14.11.2022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54792-F0C3-48FA-8010-6AD82C4CBA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41222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F09A9-8FAE-4BB1-8CF8-7F92785DA349}" type="datetimeFigureOut">
              <a:rPr lang="ru-RU" smtClean="0"/>
              <a:t>14.11.2022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54792-F0C3-48FA-8010-6AD82C4CBA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20216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F09A9-8FAE-4BB1-8CF8-7F92785DA349}" type="datetimeFigureOut">
              <a:rPr lang="ru-RU" smtClean="0"/>
              <a:t>14.11.2022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54792-F0C3-48FA-8010-6AD82C4CBA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43597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F09A9-8FAE-4BB1-8CF8-7F92785DA349}" type="datetimeFigureOut">
              <a:rPr lang="ru-RU" smtClean="0"/>
              <a:t>14.11.2022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54792-F0C3-48FA-8010-6AD82C4CBA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92243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F09A9-8FAE-4BB1-8CF8-7F92785DA349}" type="datetimeFigureOut">
              <a:rPr lang="ru-RU" smtClean="0"/>
              <a:t>14.11.2022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54792-F0C3-48FA-8010-6AD82C4CBA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7004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F09A9-8FAE-4BB1-8CF8-7F92785DA349}" type="datetimeFigureOut">
              <a:rPr lang="ru-RU" smtClean="0"/>
              <a:t>14.11.2022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54792-F0C3-48FA-8010-6AD82C4CBA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46911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5F09A9-8FAE-4BB1-8CF8-7F92785DA349}" type="datetimeFigureOut">
              <a:rPr lang="ru-RU" smtClean="0"/>
              <a:t>14.11.2022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854792-F0C3-48FA-8010-6AD82C4CBA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36450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13" Type="http://schemas.openxmlformats.org/officeDocument/2006/relationships/image" Target="../media/image10.jpeg"/><Relationship Id="rId3" Type="http://schemas.openxmlformats.org/officeDocument/2006/relationships/image" Target="../media/image1.png"/><Relationship Id="rId7" Type="http://schemas.openxmlformats.org/officeDocument/2006/relationships/image" Target="../media/image4.jpeg"/><Relationship Id="rId12" Type="http://schemas.openxmlformats.org/officeDocument/2006/relationships/image" Target="../media/image9.jpe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11" Type="http://schemas.openxmlformats.org/officeDocument/2006/relationships/image" Target="../media/image8.jpeg"/><Relationship Id="rId5" Type="http://schemas.openxmlformats.org/officeDocument/2006/relationships/image" Target="../media/image2.png"/><Relationship Id="rId15" Type="http://schemas.openxmlformats.org/officeDocument/2006/relationships/image" Target="../media/image12.jpeg"/><Relationship Id="rId10" Type="http://schemas.openxmlformats.org/officeDocument/2006/relationships/image" Target="../media/image7.jpeg"/><Relationship Id="rId4" Type="http://schemas.openxmlformats.org/officeDocument/2006/relationships/hyperlink" Target="mailto:povarova-ea@rosenergoatom.ru" TargetMode="External"/><Relationship Id="rId9" Type="http://schemas.openxmlformats.org/officeDocument/2006/relationships/image" Target="../media/image6.png"/><Relationship Id="rId14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51520" y="1222676"/>
            <a:ext cx="4968552" cy="3118484"/>
          </a:xfrm>
          <a:prstGeom prst="rect">
            <a:avLst/>
          </a:prstGeom>
          <a:solidFill>
            <a:schemeClr val="bg1">
              <a:alpha val="2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7384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6" name="Rectangle 3"/>
          <p:cNvSpPr>
            <a:spLocks noGrp="1" noChangeArrowheads="1"/>
          </p:cNvSpPr>
          <p:nvPr>
            <p:ph type="title"/>
          </p:nvPr>
        </p:nvSpPr>
        <p:spPr>
          <a:xfrm>
            <a:off x="468313" y="77788"/>
            <a:ext cx="8568183" cy="903287"/>
          </a:xfrm>
          <a:noFill/>
          <a:ln>
            <a:noFill/>
          </a:ln>
          <a:effectLst>
            <a:outerShdw dist="17961" dir="2700000" algn="ctr" rotWithShape="0">
              <a:schemeClr val="hlink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ru-RU" sz="1800" b="1" dirty="0" smtClean="0">
                <a:latin typeface="Arial" charset="0"/>
                <a:cs typeface="Arial" charset="0"/>
              </a:rPr>
              <a:t>АО УЭМЗ</a:t>
            </a:r>
            <a:br>
              <a:rPr lang="ru-RU" sz="1800" b="1" dirty="0" smtClean="0">
                <a:latin typeface="Arial" charset="0"/>
                <a:cs typeface="Arial" charset="0"/>
              </a:rPr>
            </a:br>
            <a:r>
              <a:rPr lang="ru-RU" sz="1800" b="1" dirty="0">
                <a:latin typeface="Arial" charset="0"/>
                <a:cs typeface="Arial" charset="0"/>
              </a:rPr>
              <a:t>А</a:t>
            </a:r>
            <a:r>
              <a:rPr lang="ru-RU" sz="1800" b="1" dirty="0" smtClean="0">
                <a:latin typeface="Arial" charset="0"/>
                <a:cs typeface="Arial" charset="0"/>
              </a:rPr>
              <a:t>дрес местоположения актива: Свердловская область, г. Екатеринбург,</a:t>
            </a:r>
            <a:br>
              <a:rPr lang="ru-RU" sz="1800" b="1" dirty="0" smtClean="0">
                <a:latin typeface="Arial" charset="0"/>
                <a:cs typeface="Arial" charset="0"/>
              </a:rPr>
            </a:br>
            <a:r>
              <a:rPr lang="ru-RU" sz="1800" b="1" dirty="0" smtClean="0">
                <a:latin typeface="Arial" charset="0"/>
                <a:cs typeface="Arial" charset="0"/>
              </a:rPr>
              <a:t>ул. Бережная, 18, кв. 53.</a:t>
            </a:r>
            <a:br>
              <a:rPr lang="ru-RU" sz="1800" b="1" dirty="0" smtClean="0">
                <a:latin typeface="Arial" charset="0"/>
                <a:cs typeface="Arial" charset="0"/>
              </a:rPr>
            </a:br>
            <a:r>
              <a:rPr lang="ru-RU" sz="1800" b="1" dirty="0" smtClean="0">
                <a:latin typeface="Arial" charset="0"/>
                <a:cs typeface="Arial" charset="0"/>
              </a:rPr>
              <a:t>Публичное предложение без проведения торгов</a:t>
            </a:r>
            <a:r>
              <a:rPr lang="ru-RU" sz="1800" b="1" dirty="0" smtClean="0">
                <a:latin typeface="Arial" charset="0"/>
                <a:cs typeface="Arial" charset="0"/>
              </a:rPr>
              <a:t>. </a:t>
            </a:r>
            <a:r>
              <a:rPr lang="ru-RU" sz="1800" b="1" smtClean="0">
                <a:latin typeface="Arial" charset="0"/>
                <a:cs typeface="Arial" charset="0"/>
              </a:rPr>
              <a:t>Цена – 2 475 000 р.</a:t>
            </a:r>
            <a:endParaRPr lang="en-US" sz="1800" b="1" dirty="0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  <p:sp>
        <p:nvSpPr>
          <p:cNvPr id="70" name="Прямоугольник 69"/>
          <p:cNvSpPr/>
          <p:nvPr/>
        </p:nvSpPr>
        <p:spPr>
          <a:xfrm>
            <a:off x="83561" y="6505599"/>
            <a:ext cx="224742" cy="307777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en-US" sz="1400" b="1" dirty="0" smtClean="0">
                <a:solidFill>
                  <a:schemeClr val="accent2">
                    <a:lumMod val="75000"/>
                  </a:schemeClr>
                </a:solidFill>
                <a:latin typeface="+mn-lt"/>
              </a:rPr>
              <a:t> </a:t>
            </a:r>
            <a:endParaRPr lang="ru-RU" sz="1400" b="1" dirty="0">
              <a:solidFill>
                <a:schemeClr val="accent2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171" name="TextBox 170"/>
          <p:cNvSpPr txBox="1"/>
          <p:nvPr/>
        </p:nvSpPr>
        <p:spPr>
          <a:xfrm>
            <a:off x="5580111" y="1242044"/>
            <a:ext cx="3420000" cy="288000"/>
          </a:xfrm>
          <a:prstGeom prst="rect">
            <a:avLst/>
          </a:prstGeom>
          <a:gradFill rotWithShape="0">
            <a:gsLst>
              <a:gs pos="0">
                <a:srgbClr val="4596D1">
                  <a:hueOff val="0"/>
                  <a:satOff val="0"/>
                  <a:lumOff val="0"/>
                  <a:shade val="51000"/>
                  <a:satMod val="130000"/>
                  <a:alpha val="80000"/>
                </a:srgbClr>
              </a:gs>
              <a:gs pos="80000">
                <a:srgbClr val="4596D1">
                  <a:hueOff val="0"/>
                  <a:satOff val="0"/>
                  <a:lumOff val="0"/>
                  <a:shade val="93000"/>
                  <a:satMod val="130000"/>
                  <a:alpha val="80000"/>
                </a:srgbClr>
              </a:gs>
              <a:gs pos="100000">
                <a:srgbClr val="4596D1">
                  <a:hueOff val="0"/>
                  <a:satOff val="0"/>
                  <a:lumOff val="0"/>
                  <a:shade val="94000"/>
                  <a:satMod val="135000"/>
                  <a:alpha val="80000"/>
                </a:srgbClr>
              </a:gs>
            </a:gsLst>
            <a:lin ang="16200000" scaled="0"/>
          </a:gradFill>
          <a:ln w="9525" cap="flat" cmpd="sng" algn="ctr">
            <a:solidFill>
              <a:srgbClr val="4596D1">
                <a:hueOff val="0"/>
                <a:satOff val="0"/>
                <a:lumOff val="0"/>
                <a:alphaOff val="0"/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99568" tIns="56896" rIns="99568" bIns="56896" spcCol="1270" anchor="ctr"/>
          <a:lstStyle>
            <a:defPPr>
              <a:defRPr lang="ru-RU"/>
            </a:defPPr>
            <a:lvl1pPr marR="0" lvl="0" indent="0" algn="ctr" defTabSz="622300" fontAlgn="base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 kumimoji="0" sz="1200" b="1" i="0" u="none" strike="noStrike" kern="0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cs typeface="Arial"/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6pPr>
              <a:defRPr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r>
              <a:rPr lang="ru-RU" dirty="0" smtClean="0"/>
              <a:t>Объекты НИ</a:t>
            </a:r>
            <a:endParaRPr lang="ru-RU" dirty="0"/>
          </a:p>
        </p:txBody>
      </p:sp>
      <p:sp>
        <p:nvSpPr>
          <p:cNvPr id="88" name="Полилиния 87"/>
          <p:cNvSpPr/>
          <p:nvPr/>
        </p:nvSpPr>
        <p:spPr bwMode="auto">
          <a:xfrm>
            <a:off x="5490111" y="1761799"/>
            <a:ext cx="3600000" cy="1049939"/>
          </a:xfrm>
          <a:custGeom>
            <a:avLst/>
            <a:gdLst>
              <a:gd name="connsiteX0" fmla="*/ 0 w 2181579"/>
              <a:gd name="connsiteY0" fmla="*/ 0 h 3351644"/>
              <a:gd name="connsiteX1" fmla="*/ 2181579 w 2181579"/>
              <a:gd name="connsiteY1" fmla="*/ 0 h 3351644"/>
              <a:gd name="connsiteX2" fmla="*/ 2181579 w 2181579"/>
              <a:gd name="connsiteY2" fmla="*/ 3351644 h 3351644"/>
              <a:gd name="connsiteX3" fmla="*/ 0 w 2181579"/>
              <a:gd name="connsiteY3" fmla="*/ 3351644 h 3351644"/>
              <a:gd name="connsiteX4" fmla="*/ 0 w 2181579"/>
              <a:gd name="connsiteY4" fmla="*/ 0 h 33516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81579" h="3351644">
                <a:moveTo>
                  <a:pt x="0" y="0"/>
                </a:moveTo>
                <a:lnTo>
                  <a:pt x="2181579" y="0"/>
                </a:lnTo>
                <a:lnTo>
                  <a:pt x="2181579" y="3351644"/>
                </a:lnTo>
                <a:lnTo>
                  <a:pt x="0" y="3351644"/>
                </a:lnTo>
                <a:lnTo>
                  <a:pt x="0" y="0"/>
                </a:lnTo>
                <a:close/>
              </a:path>
            </a:pathLst>
          </a:cu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marL="180000" lvl="1"/>
            <a:endParaRPr lang="ru-RU" sz="1200" b="1" dirty="0" smtClean="0">
              <a:solidFill>
                <a:schemeClr val="tx1"/>
              </a:solidFill>
              <a:latin typeface="+mn-lt"/>
              <a:cs typeface="Arial" charset="0"/>
            </a:endParaRPr>
          </a:p>
          <a:p>
            <a:pPr marL="180000" lvl="1"/>
            <a:endParaRPr lang="ru-RU" sz="1200" b="1" dirty="0" smtClean="0">
              <a:solidFill>
                <a:schemeClr val="tx1"/>
              </a:solidFill>
              <a:latin typeface="+mn-lt"/>
              <a:cs typeface="Arial" charset="0"/>
            </a:endParaRPr>
          </a:p>
          <a:p>
            <a:pPr marL="180000" lvl="1"/>
            <a:endParaRPr lang="ru-RU" sz="1200" b="1" dirty="0">
              <a:cs typeface="Arial" charset="0"/>
            </a:endParaRPr>
          </a:p>
          <a:p>
            <a:pPr marL="180000" lvl="1"/>
            <a:r>
              <a:rPr lang="ru-RU" sz="1200" b="1" dirty="0" smtClean="0">
                <a:solidFill>
                  <a:schemeClr val="tx1"/>
                </a:solidFill>
                <a:latin typeface="+mn-lt"/>
                <a:cs typeface="Arial" charset="0"/>
              </a:rPr>
              <a:t>Двухкомнатная квартира:</a:t>
            </a:r>
          </a:p>
          <a:p>
            <a:pPr marL="180000" lvl="1"/>
            <a:r>
              <a:rPr lang="ru-RU" sz="1200" b="1" dirty="0" smtClean="0">
                <a:solidFill>
                  <a:schemeClr val="tx1"/>
                </a:solidFill>
                <a:latin typeface="+mn-lt"/>
                <a:cs typeface="Arial" charset="0"/>
              </a:rPr>
              <a:t>Общая Площадь</a:t>
            </a:r>
            <a:r>
              <a:rPr lang="ru-RU" sz="1200" b="1" dirty="0">
                <a:solidFill>
                  <a:schemeClr val="tx1"/>
                </a:solidFill>
                <a:latin typeface="+mn-lt"/>
                <a:cs typeface="Arial" charset="0"/>
              </a:rPr>
              <a:t>: </a:t>
            </a:r>
            <a:r>
              <a:rPr lang="ru-RU" sz="1200" b="1" dirty="0" smtClean="0">
                <a:cs typeface="Arial" charset="0"/>
              </a:rPr>
              <a:t>43,6</a:t>
            </a:r>
            <a:r>
              <a:rPr lang="ru-RU" sz="1200" b="1" dirty="0" smtClean="0">
                <a:solidFill>
                  <a:schemeClr val="tx1"/>
                </a:solidFill>
                <a:latin typeface="+mn-lt"/>
                <a:cs typeface="Arial" charset="0"/>
              </a:rPr>
              <a:t> </a:t>
            </a:r>
            <a:r>
              <a:rPr lang="ru-RU" sz="1200" b="1" dirty="0" err="1" smtClean="0">
                <a:solidFill>
                  <a:schemeClr val="tx1"/>
                </a:solidFill>
                <a:latin typeface="+mn-lt"/>
                <a:cs typeface="Arial" charset="0"/>
              </a:rPr>
              <a:t>кв.м</a:t>
            </a:r>
            <a:endParaRPr lang="ru-RU" sz="1200" b="1" dirty="0" smtClean="0">
              <a:solidFill>
                <a:schemeClr val="tx1"/>
              </a:solidFill>
              <a:latin typeface="+mn-lt"/>
              <a:cs typeface="Arial" charset="0"/>
            </a:endParaRPr>
          </a:p>
          <a:p>
            <a:pPr marL="180000" lvl="1"/>
            <a:r>
              <a:rPr lang="ru-RU" sz="1200" b="1" dirty="0" smtClean="0">
                <a:cs typeface="Arial" charset="0"/>
              </a:rPr>
              <a:t>Жилая площадь: 27,7 </a:t>
            </a:r>
            <a:r>
              <a:rPr lang="ru-RU" sz="1200" b="1" dirty="0" err="1" smtClean="0">
                <a:cs typeface="Arial" charset="0"/>
              </a:rPr>
              <a:t>кв.м</a:t>
            </a:r>
            <a:endParaRPr lang="ru-RU" sz="1200" b="1" dirty="0" smtClean="0">
              <a:cs typeface="Arial" charset="0"/>
            </a:endParaRPr>
          </a:p>
          <a:p>
            <a:pPr marL="180000" lvl="1"/>
            <a:r>
              <a:rPr lang="ru-RU" sz="1200" b="1" dirty="0" smtClean="0">
                <a:solidFill>
                  <a:schemeClr val="tx1"/>
                </a:solidFill>
                <a:latin typeface="+mn-lt"/>
                <a:cs typeface="Arial" charset="0"/>
              </a:rPr>
              <a:t>Этаж: 3</a:t>
            </a:r>
          </a:p>
          <a:p>
            <a:pPr marL="180000" lvl="1"/>
            <a:r>
              <a:rPr lang="ru-RU" sz="1200" b="1" dirty="0" smtClean="0">
                <a:solidFill>
                  <a:schemeClr val="tx1"/>
                </a:solidFill>
                <a:latin typeface="+mn-lt"/>
                <a:cs typeface="Arial" charset="0"/>
              </a:rPr>
              <a:t>Право</a:t>
            </a:r>
            <a:r>
              <a:rPr lang="ru-RU" sz="1200" b="1" dirty="0">
                <a:solidFill>
                  <a:schemeClr val="tx1"/>
                </a:solidFill>
                <a:latin typeface="+mn-lt"/>
                <a:cs typeface="Arial" charset="0"/>
              </a:rPr>
              <a:t>:</a:t>
            </a:r>
            <a:r>
              <a:rPr lang="ru-RU" sz="1200" dirty="0">
                <a:solidFill>
                  <a:schemeClr val="tx1"/>
                </a:solidFill>
                <a:latin typeface="+mn-lt"/>
                <a:cs typeface="Arial" charset="0"/>
              </a:rPr>
              <a:t> </a:t>
            </a:r>
            <a:r>
              <a:rPr lang="ru-RU" sz="1200" dirty="0" smtClean="0">
                <a:solidFill>
                  <a:schemeClr val="tx1"/>
                </a:solidFill>
                <a:latin typeface="+mn-lt"/>
                <a:cs typeface="Arial" charset="0"/>
              </a:rPr>
              <a:t>собственность</a:t>
            </a:r>
          </a:p>
          <a:p>
            <a:pPr marL="180000" lvl="1"/>
            <a:r>
              <a:rPr lang="ru-RU" sz="1200" b="1" dirty="0" smtClean="0">
                <a:solidFill>
                  <a:schemeClr val="tx1"/>
                </a:solidFill>
                <a:latin typeface="+mn-lt"/>
                <a:cs typeface="Arial" charset="0"/>
              </a:rPr>
              <a:t>Обременения</a:t>
            </a:r>
            <a:r>
              <a:rPr lang="ru-RU" sz="1200" b="1" dirty="0">
                <a:solidFill>
                  <a:schemeClr val="tx1"/>
                </a:solidFill>
                <a:latin typeface="+mn-lt"/>
                <a:cs typeface="Arial" charset="0"/>
              </a:rPr>
              <a:t>:</a:t>
            </a:r>
            <a:r>
              <a:rPr lang="ru-RU" sz="1200" dirty="0">
                <a:solidFill>
                  <a:schemeClr val="tx1"/>
                </a:solidFill>
                <a:latin typeface="+mn-lt"/>
                <a:cs typeface="Arial" charset="0"/>
              </a:rPr>
              <a:t> </a:t>
            </a:r>
            <a:r>
              <a:rPr lang="ru-RU" sz="1200" dirty="0" smtClean="0">
                <a:solidFill>
                  <a:schemeClr val="tx1"/>
                </a:solidFill>
                <a:latin typeface="+mn-lt"/>
                <a:cs typeface="Arial" charset="0"/>
              </a:rPr>
              <a:t>нет</a:t>
            </a:r>
          </a:p>
          <a:p>
            <a:pPr marL="180000" lvl="1"/>
            <a:r>
              <a:rPr lang="ru-RU" sz="1200" b="1" dirty="0"/>
              <a:t>Кадастровый номер</a:t>
            </a:r>
            <a:r>
              <a:rPr lang="ru-RU" sz="1200" b="1" dirty="0" smtClean="0"/>
              <a:t>: 66:41:0703007:233</a:t>
            </a:r>
          </a:p>
          <a:p>
            <a:pPr marL="180000" lvl="1"/>
            <a:r>
              <a:rPr lang="ru-RU" sz="1200" b="1" dirty="0">
                <a:cs typeface="Arial" charset="0"/>
              </a:rPr>
              <a:t>Материал наружных стен: </a:t>
            </a:r>
            <a:r>
              <a:rPr lang="ru-RU" sz="1200" dirty="0">
                <a:cs typeface="Arial" charset="0"/>
              </a:rPr>
              <a:t>панели железобетонные</a:t>
            </a:r>
            <a:endParaRPr lang="ru-RU" sz="1200" dirty="0">
              <a:solidFill>
                <a:srgbClr val="FF0000"/>
              </a:solidFill>
              <a:cs typeface="Arial" charset="0"/>
            </a:endParaRPr>
          </a:p>
          <a:p>
            <a:pPr marL="180000" lvl="1"/>
            <a:r>
              <a:rPr lang="ru-RU" sz="1200" b="1" dirty="0">
                <a:cs typeface="Arial" charset="0"/>
              </a:rPr>
              <a:t>Состояние: </a:t>
            </a:r>
            <a:r>
              <a:rPr lang="ru-RU" sz="1200" dirty="0">
                <a:cs typeface="Arial" charset="0"/>
              </a:rPr>
              <a:t>удовлетворительное</a:t>
            </a:r>
            <a:endParaRPr lang="ru-RU" sz="1200" dirty="0"/>
          </a:p>
          <a:p>
            <a:pPr marL="180000" lvl="1"/>
            <a:endParaRPr lang="ru-RU" sz="1200" b="1" dirty="0" smtClean="0"/>
          </a:p>
          <a:p>
            <a:pPr marL="180000" lvl="1"/>
            <a:endParaRPr lang="ru-RU" sz="1200" dirty="0">
              <a:latin typeface="+mn-lt"/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5641038" y="3259175"/>
            <a:ext cx="3420000" cy="286232"/>
          </a:xfrm>
          <a:prstGeom prst="rect">
            <a:avLst/>
          </a:prstGeom>
          <a:gradFill rotWithShape="0">
            <a:gsLst>
              <a:gs pos="0">
                <a:srgbClr val="4596D1">
                  <a:hueOff val="0"/>
                  <a:satOff val="0"/>
                  <a:lumOff val="0"/>
                  <a:shade val="51000"/>
                  <a:satMod val="130000"/>
                  <a:alpha val="80000"/>
                </a:srgbClr>
              </a:gs>
              <a:gs pos="80000">
                <a:srgbClr val="4596D1">
                  <a:hueOff val="0"/>
                  <a:satOff val="0"/>
                  <a:lumOff val="0"/>
                  <a:shade val="93000"/>
                  <a:satMod val="130000"/>
                  <a:alpha val="80000"/>
                </a:srgbClr>
              </a:gs>
              <a:gs pos="100000">
                <a:srgbClr val="4596D1">
                  <a:hueOff val="0"/>
                  <a:satOff val="0"/>
                  <a:lumOff val="0"/>
                  <a:shade val="94000"/>
                  <a:satMod val="135000"/>
                  <a:alpha val="80000"/>
                </a:srgbClr>
              </a:gs>
            </a:gsLst>
            <a:lin ang="16200000" scaled="0"/>
          </a:gradFill>
          <a:ln w="9525" cap="flat" cmpd="sng" algn="ctr">
            <a:solidFill>
              <a:srgbClr val="4596D1">
                <a:hueOff val="0"/>
                <a:satOff val="0"/>
                <a:lumOff val="0"/>
                <a:alphaOff val="0"/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99568" tIns="56896" rIns="99568" bIns="56896" spcCol="1270" anchor="ctr"/>
          <a:lstStyle>
            <a:defPPr>
              <a:defRPr lang="ru-RU"/>
            </a:defPPr>
            <a:lvl1pPr marR="0" lvl="0" indent="0" algn="ctr" defTabSz="622300" fontAlgn="base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 kumimoji="0" sz="1200" b="1" i="0" u="none" strike="noStrike" kern="0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cs typeface="Arial"/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6pPr>
              <a:defRPr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r>
              <a:rPr lang="ru-RU" dirty="0" smtClean="0"/>
              <a:t>Инженерные коммуникации (мощности)</a:t>
            </a:r>
            <a:endParaRPr lang="ru-RU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5503088" y="3415308"/>
            <a:ext cx="3587023" cy="935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marL="180000" lvl="1"/>
            <a:endParaRPr lang="ru-RU" sz="1200" b="1" dirty="0" smtClean="0">
              <a:latin typeface="+mn-lt"/>
            </a:endParaRPr>
          </a:p>
          <a:p>
            <a:pPr marL="180000" lvl="1"/>
            <a:endParaRPr lang="ru-RU" sz="1200" b="1" dirty="0"/>
          </a:p>
          <a:p>
            <a:pPr marL="180000" lvl="1"/>
            <a:r>
              <a:rPr lang="ru-RU" sz="1200" b="1" dirty="0" smtClean="0">
                <a:latin typeface="+mn-lt"/>
              </a:rPr>
              <a:t>Электричество</a:t>
            </a:r>
            <a:r>
              <a:rPr lang="ru-RU" sz="1200" b="1" dirty="0">
                <a:latin typeface="+mn-lt"/>
              </a:rPr>
              <a:t>: </a:t>
            </a:r>
            <a:r>
              <a:rPr lang="ru-RU" sz="1200" b="1" dirty="0" smtClean="0">
                <a:latin typeface="+mn-lt"/>
              </a:rPr>
              <a:t>есть</a:t>
            </a:r>
          </a:p>
          <a:p>
            <a:pPr marL="180000" lvl="1"/>
            <a:r>
              <a:rPr lang="ru-RU" sz="1200" b="1" dirty="0" smtClean="0">
                <a:latin typeface="+mn-lt"/>
              </a:rPr>
              <a:t>Водоснабжение</a:t>
            </a:r>
            <a:r>
              <a:rPr lang="ru-RU" sz="1200" b="1" dirty="0">
                <a:latin typeface="+mn-lt"/>
              </a:rPr>
              <a:t>: </a:t>
            </a:r>
            <a:r>
              <a:rPr lang="ru-RU" sz="1200" b="1" dirty="0" smtClean="0">
                <a:latin typeface="+mn-lt"/>
              </a:rPr>
              <a:t>центральное</a:t>
            </a:r>
            <a:endParaRPr lang="ru-RU" sz="1200" dirty="0" smtClean="0">
              <a:latin typeface="+mn-lt"/>
            </a:endParaRPr>
          </a:p>
          <a:p>
            <a:pPr marL="180000" lvl="1"/>
            <a:r>
              <a:rPr lang="ru-RU" sz="1200" b="1" dirty="0" smtClean="0">
                <a:latin typeface="+mn-lt"/>
              </a:rPr>
              <a:t>Канализация</a:t>
            </a:r>
            <a:r>
              <a:rPr lang="ru-RU" sz="1200" b="1" dirty="0">
                <a:latin typeface="+mn-lt"/>
              </a:rPr>
              <a:t>: </a:t>
            </a:r>
            <a:r>
              <a:rPr lang="ru-RU" sz="1200" b="1" dirty="0" smtClean="0">
                <a:latin typeface="+mn-lt"/>
              </a:rPr>
              <a:t>центральная</a:t>
            </a:r>
            <a:endParaRPr lang="ru-RU" sz="1200" dirty="0" smtClean="0">
              <a:latin typeface="+mn-lt"/>
            </a:endParaRPr>
          </a:p>
          <a:p>
            <a:pPr marL="180000" lvl="1"/>
            <a:r>
              <a:rPr lang="ru-RU" sz="1200" b="1" dirty="0" smtClean="0">
                <a:latin typeface="+mn-lt"/>
              </a:rPr>
              <a:t>Теплоснабжение: центральное</a:t>
            </a:r>
          </a:p>
          <a:p>
            <a:pPr marL="180000" lvl="1"/>
            <a:r>
              <a:rPr lang="ru-RU" sz="1200" b="1" dirty="0" smtClean="0"/>
              <a:t>Газоснабжение:</a:t>
            </a:r>
            <a:r>
              <a:rPr lang="ru-RU" sz="1200" b="1" dirty="0" smtClean="0">
                <a:latin typeface="+mn-lt"/>
              </a:rPr>
              <a:t> нет</a:t>
            </a:r>
            <a:endParaRPr lang="ru-RU" sz="1200" dirty="0" smtClean="0">
              <a:latin typeface="+mn-lt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0"/>
          </p:nvPr>
        </p:nvSpPr>
        <p:spPr>
          <a:xfrm>
            <a:off x="8341714" y="6452791"/>
            <a:ext cx="811212" cy="377825"/>
          </a:xfrm>
        </p:spPr>
        <p:txBody>
          <a:bodyPr/>
          <a:lstStyle/>
          <a:p>
            <a:pPr algn="ctr">
              <a:defRPr/>
            </a:pPr>
            <a:fld id="{58C9DAD9-0460-481D-8B9F-84A479B5BBA4}" type="slidenum">
              <a:rPr lang="ru-RU" sz="1600" b="1" smtClean="0">
                <a:solidFill>
                  <a:srgbClr val="0070C0"/>
                </a:solidFill>
              </a:rPr>
              <a:pPr algn="ctr">
                <a:defRPr/>
              </a:pPr>
              <a:t>1</a:t>
            </a:fld>
            <a:endParaRPr lang="ru-RU" sz="1600" b="1" dirty="0">
              <a:solidFill>
                <a:srgbClr val="0070C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538286" y="5084953"/>
            <a:ext cx="3420000" cy="288032"/>
          </a:xfrm>
          <a:prstGeom prst="rect">
            <a:avLst/>
          </a:prstGeom>
          <a:gradFill rotWithShape="0">
            <a:gsLst>
              <a:gs pos="0">
                <a:srgbClr val="4596D1">
                  <a:hueOff val="0"/>
                  <a:satOff val="0"/>
                  <a:lumOff val="0"/>
                  <a:shade val="51000"/>
                  <a:satMod val="130000"/>
                  <a:alpha val="80000"/>
                </a:srgbClr>
              </a:gs>
              <a:gs pos="80000">
                <a:srgbClr val="4596D1">
                  <a:hueOff val="0"/>
                  <a:satOff val="0"/>
                  <a:lumOff val="0"/>
                  <a:shade val="93000"/>
                  <a:satMod val="130000"/>
                  <a:alpha val="80000"/>
                </a:srgbClr>
              </a:gs>
              <a:gs pos="100000">
                <a:srgbClr val="4596D1">
                  <a:hueOff val="0"/>
                  <a:satOff val="0"/>
                  <a:lumOff val="0"/>
                  <a:shade val="94000"/>
                  <a:satMod val="135000"/>
                  <a:alpha val="80000"/>
                </a:srgbClr>
              </a:gs>
            </a:gsLst>
            <a:lin ang="16200000" scaled="0"/>
          </a:gradFill>
          <a:ln w="9525" cap="flat" cmpd="sng" algn="ctr">
            <a:solidFill>
              <a:srgbClr val="4596D1">
                <a:hueOff val="0"/>
                <a:satOff val="0"/>
                <a:lumOff val="0"/>
                <a:alphaOff val="0"/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99568" tIns="56896" rIns="99568" bIns="56896" spcCol="1270" anchor="ctr"/>
          <a:lstStyle>
            <a:defPPr>
              <a:defRPr lang="ru-RU"/>
            </a:defPPr>
            <a:lvl1pPr marR="0" lvl="0" indent="0" algn="ctr" defTabSz="622300" fontAlgn="base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 kumimoji="0" sz="1400" b="1" i="0" u="none" strike="noStrike" kern="0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cs typeface="Arial"/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6pPr>
              <a:defRPr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r>
              <a:rPr lang="ru-RU" sz="1200" dirty="0" smtClean="0"/>
              <a:t>Контактная информация</a:t>
            </a:r>
            <a:endParaRPr lang="ru-RU" sz="1200" dirty="0"/>
          </a:p>
        </p:txBody>
      </p:sp>
      <p:sp>
        <p:nvSpPr>
          <p:cNvPr id="21" name="TextBox 20"/>
          <p:cNvSpPr txBox="1"/>
          <p:nvPr/>
        </p:nvSpPr>
        <p:spPr>
          <a:xfrm>
            <a:off x="5538286" y="5538312"/>
            <a:ext cx="3420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Никитина </a:t>
            </a:r>
            <a:r>
              <a:rPr lang="ru-RU" sz="1200" dirty="0"/>
              <a:t>Е</a:t>
            </a:r>
            <a:r>
              <a:rPr lang="ru-RU" sz="1200" dirty="0" smtClean="0"/>
              <a:t>лена Владимировна  383-23-21</a:t>
            </a:r>
            <a:endParaRPr lang="ru-RU" sz="1200" dirty="0"/>
          </a:p>
          <a:p>
            <a:r>
              <a:rPr lang="en-US" sz="1200" dirty="0"/>
              <a:t>E-mail</a:t>
            </a:r>
            <a:r>
              <a:rPr lang="ru-RU" sz="1200" dirty="0" smtClean="0"/>
              <a:t>:</a:t>
            </a:r>
            <a:r>
              <a:rPr lang="ru-RU" sz="1200" u="sng" dirty="0"/>
              <a:t> </a:t>
            </a:r>
            <a:r>
              <a:rPr lang="en-US" sz="1200" dirty="0" smtClean="0"/>
              <a:t>nikitina_ev@uemz.ru</a:t>
            </a:r>
            <a:endParaRPr lang="en-US" sz="1200" dirty="0">
              <a:hlinkClick r:id="rId4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1" y="1823649"/>
            <a:ext cx="2736304" cy="159165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TextBox 18"/>
          <p:cNvSpPr txBox="1"/>
          <p:nvPr/>
        </p:nvSpPr>
        <p:spPr>
          <a:xfrm>
            <a:off x="117120" y="1319423"/>
            <a:ext cx="5022083" cy="26161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just"/>
            <a:endParaRPr lang="ru-RU" sz="1100" dirty="0"/>
          </a:p>
        </p:txBody>
      </p:sp>
      <p:sp>
        <p:nvSpPr>
          <p:cNvPr id="7" name="TextBox 6"/>
          <p:cNvSpPr txBox="1"/>
          <p:nvPr/>
        </p:nvSpPr>
        <p:spPr>
          <a:xfrm>
            <a:off x="263352" y="2555596"/>
            <a:ext cx="469574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Расположение актива на карте</a:t>
            </a:r>
            <a:r>
              <a:rPr lang="en-US" dirty="0" smtClean="0"/>
              <a:t> (</a:t>
            </a:r>
            <a:r>
              <a:rPr lang="ru-RU" dirty="0" err="1" smtClean="0"/>
              <a:t>яндекс</a:t>
            </a:r>
            <a:r>
              <a:rPr lang="ru-RU" dirty="0" smtClean="0"/>
              <a:t>-карты, на месте расположения актива поставить значок       )</a:t>
            </a:r>
            <a:endParaRPr lang="ru-RU" dirty="0"/>
          </a:p>
        </p:txBody>
      </p:sp>
      <p:pic>
        <p:nvPicPr>
          <p:cNvPr id="24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409" y="4510802"/>
            <a:ext cx="2412816" cy="177032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4851" y="4495708"/>
            <a:ext cx="2412816" cy="174706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683568" y="5229200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Фото актива</a:t>
            </a:r>
            <a:endParaRPr lang="ru-RU" dirty="0"/>
          </a:p>
        </p:txBody>
      </p:sp>
      <p:sp>
        <p:nvSpPr>
          <p:cNvPr id="27" name="TextBox 26"/>
          <p:cNvSpPr txBox="1"/>
          <p:nvPr/>
        </p:nvSpPr>
        <p:spPr>
          <a:xfrm>
            <a:off x="3222124" y="5211299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Фото актива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107504" y="6453336"/>
            <a:ext cx="81369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 </a:t>
            </a:r>
            <a:endParaRPr lang="ru-RU" sz="1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7248286" y="26196"/>
            <a:ext cx="18473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sz="1400" dirty="0"/>
          </a:p>
        </p:txBody>
      </p:sp>
      <p:pic>
        <p:nvPicPr>
          <p:cNvPr id="26" name="Picture 2" descr="Картинки по запросу росатом логотип"/>
          <p:cNvPicPr>
            <a:picLocks noChangeAspect="1" noChangeArrowheads="1"/>
          </p:cNvPicPr>
          <p:nvPr/>
        </p:nvPicPr>
        <p:blipFill rotWithShape="1"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2843808" y="3182288"/>
            <a:ext cx="234300" cy="233020"/>
          </a:xfrm>
          <a:prstGeom prst="teardrop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" name="Picture 2" descr="I:\кв бер.bmp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51520" y="1312802"/>
            <a:ext cx="4896608" cy="3038473"/>
          </a:xfrm>
          <a:prstGeom prst="rect">
            <a:avLst/>
          </a:prstGeom>
          <a:solidFill>
            <a:schemeClr val="accent2"/>
          </a:solidFill>
        </p:spPr>
      </p:pic>
      <p:pic>
        <p:nvPicPr>
          <p:cNvPr id="31" name="Picture 2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0349" y="2439708"/>
            <a:ext cx="231775" cy="231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2" name="Picture 2" descr="\\data-server2.uemz.ru\otd58\otd72\Кристина\В работе\ПРОДАЖА квартир 4 квартал\Бережная 3 квартал\Фото квартиры\Бережная дом.jp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863" y="4510802"/>
            <a:ext cx="2389570" cy="17703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5795" y="4509749"/>
            <a:ext cx="703131" cy="965494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3307" y="4505823"/>
            <a:ext cx="760583" cy="972950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8927" y="4502293"/>
            <a:ext cx="954380" cy="966365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0070" y="5468658"/>
            <a:ext cx="917597" cy="760471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7981" y="5461562"/>
            <a:ext cx="796235" cy="777682"/>
          </a:xfrm>
          <a:prstGeom prst="rect">
            <a:avLst/>
          </a:prstGeom>
        </p:spPr>
      </p:pic>
      <p:pic>
        <p:nvPicPr>
          <p:cNvPr id="15" name="Рисунок 14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7644" y="5478773"/>
            <a:ext cx="690338" cy="7747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9124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4721</TotalTime>
  <Words>127</Words>
  <Application>Microsoft Office PowerPoint</Application>
  <PresentationFormat>Экран (4:3)</PresentationFormat>
  <Paragraphs>32</Paragraphs>
  <Slides>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4" baseType="lpstr">
      <vt:lpstr>Arial</vt:lpstr>
      <vt:lpstr>Calibri</vt:lpstr>
      <vt:lpstr>Тема Office</vt:lpstr>
      <vt:lpstr>АО УЭМЗ Адрес местоположения актива: Свердловская область, г. Екатеринбург, ул. Бережная, 18, кв. 53. Публичное предложение без проведения торгов. Цена – 2 475 000 р.</vt:lpstr>
    </vt:vector>
  </TitlesOfParts>
  <Company>Rosatom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Горина Зоя Александровна</dc:creator>
  <cp:lastModifiedBy>отд. 58 Никитина Елена Владимировна</cp:lastModifiedBy>
  <cp:revision>75</cp:revision>
  <dcterms:created xsi:type="dcterms:W3CDTF">2016-10-31T13:36:47Z</dcterms:created>
  <dcterms:modified xsi:type="dcterms:W3CDTF">2022-11-14T09:19:36Z</dcterms:modified>
</cp:coreProperties>
</file>