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4041" r:id="rId2"/>
    <p:sldMasterId id="2147484402" r:id="rId3"/>
  </p:sldMasterIdLst>
  <p:notesMasterIdLst>
    <p:notesMasterId r:id="rId5"/>
  </p:notesMasterIdLst>
  <p:sldIdLst>
    <p:sldId id="521" r:id="rId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BF0"/>
    <a:srgbClr val="3A2CEA"/>
    <a:srgbClr val="CED9E9"/>
    <a:srgbClr val="E8EDF4"/>
    <a:srgbClr val="286638"/>
    <a:srgbClr val="002774"/>
    <a:srgbClr val="CC0000"/>
    <a:srgbClr val="FBF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1400" autoAdjust="0"/>
  </p:normalViewPr>
  <p:slideViewPr>
    <p:cSldViewPr snapToGrid="0">
      <p:cViewPr>
        <p:scale>
          <a:sx n="100" d="100"/>
          <a:sy n="100" d="100"/>
        </p:scale>
        <p:origin x="-228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defTabSz="909638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defTabSz="909638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EA93C0-E843-483D-A673-8208C6F60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tom.ru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25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hlink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3644900"/>
            <a:ext cx="6688137" cy="1008063"/>
          </a:xfrm>
        </p:spPr>
        <p:txBody>
          <a:bodyPr anchor="ctr"/>
          <a:lstStyle>
            <a:lvl1pPr marL="0" indent="0">
              <a:buFontTx/>
              <a:buNone/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1B8A1-F2A8-4F59-B22F-7CA0015F7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7788"/>
            <a:ext cx="2051050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77788"/>
            <a:ext cx="6003925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D3300-B0CA-4D1B-B351-531EB2882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25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hlink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3789363"/>
            <a:ext cx="6653212" cy="647700"/>
          </a:xfrm>
        </p:spPr>
        <p:txBody>
          <a:bodyPr anchor="ctr"/>
          <a:lstStyle>
            <a:lvl1pPr marL="0" indent="0">
              <a:buFontTx/>
              <a:buNone/>
              <a:defRPr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hlinkClick r:id="rId3"/>
          </p:cNvPr>
          <p:cNvSpPr txBox="1">
            <a:spLocks noChangeArrowheads="1"/>
          </p:cNvSpPr>
          <p:nvPr userDrawn="1"/>
        </p:nvSpPr>
        <p:spPr bwMode="auto">
          <a:xfrm>
            <a:off x="612775" y="5554663"/>
            <a:ext cx="13906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hlink"/>
                </a:solidFill>
              </a:rPr>
              <a:t>www.rosatom.ru</a:t>
            </a:r>
            <a:endParaRPr lang="ru-RU" sz="1400">
              <a:solidFill>
                <a:schemeClr val="hlink"/>
              </a:solidFill>
            </a:endParaRPr>
          </a:p>
        </p:txBody>
      </p:sp>
      <p:pic>
        <p:nvPicPr>
          <p:cNvPr id="5" name="navigation8" descr="ujkm,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013" y="511175"/>
            <a:ext cx="139223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2455863"/>
            <a:ext cx="7723187" cy="2139950"/>
          </a:xfrm>
        </p:spPr>
        <p:txBody>
          <a:bodyPr/>
          <a:lstStyle>
            <a:lvl1pPr>
              <a:lnSpc>
                <a:spcPct val="120000"/>
              </a:lnSpc>
              <a:defRPr sz="3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52963"/>
            <a:ext cx="7723187" cy="360362"/>
          </a:xfrm>
        </p:spPr>
        <p:txBody>
          <a:bodyPr anchor="ctr"/>
          <a:lstStyle>
            <a:lvl1pPr marL="0" indent="0">
              <a:buFontTx/>
              <a:buNone/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CC88-CD0D-42EF-8EEF-DF8FCD9A8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E0B96-4E8F-458F-873F-75CD65825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27487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274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A5301-4D6E-4609-B467-7166196E3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619D1-D520-4DF1-A78D-A47C3BB4D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0E1F-FF75-4E6E-8261-73B364DFD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8480F-9A11-4EE9-91A1-9DB773B9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175E-DD61-4F65-BAC0-289251918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972-99E9-4B98-86BF-BE637AE44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B0A6-FFA6-4A85-8C07-634D51596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E7F2-F467-40CD-A566-919212AA4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7788"/>
            <a:ext cx="2051050" cy="60071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77788"/>
            <a:ext cx="6003925" cy="60071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EAD7E-F5DA-47C9-8768-63FE8839C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892D7-EA19-48A9-84B4-3333D6E23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27487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274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1873E-2C31-45B0-A23A-6D51D9C71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62B6D-DA17-41FE-A75B-E9F411F30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BD226-2F99-4B64-AD01-21CEF519E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2AFCC-7E65-47CF-AF14-52D95E7CE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4C83C-C987-4EC6-8808-C96F2CCC6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1E7C-2406-474F-8040-D85847F85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rosatom.ru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hyperlink" Target="http://www.rosatom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2788" y="6448425"/>
            <a:ext cx="8112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26B4E5-1BCD-4FC3-845F-49090234A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3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7788"/>
            <a:ext cx="8207375" cy="903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029" name="Text Box 5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468313" y="6529388"/>
            <a:ext cx="13906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www.rosatom.ru</a:t>
            </a:r>
            <a:endParaRPr lang="ru-RU" sz="140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0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15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7788"/>
            <a:ext cx="8207375" cy="903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4"/>
        </a:buBlip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5"/>
        </a:buBlip>
        <a:defRPr sz="2400">
          <a:solidFill>
            <a:schemeClr val="tx1"/>
          </a:solidFill>
          <a:latin typeface="Arial" charset="0"/>
          <a:cs typeface="+mn-cs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5"/>
        </a:buBlip>
        <a:defRPr sz="2200">
          <a:solidFill>
            <a:schemeClr val="tx1"/>
          </a:solidFill>
          <a:latin typeface="Arial" charset="0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7788"/>
            <a:ext cx="8207375" cy="903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9811" name="Text Box 3">
            <a:hlinkClick r:id="rId14"/>
          </p:cNvPr>
          <p:cNvSpPr txBox="1">
            <a:spLocks noChangeArrowheads="1"/>
          </p:cNvSpPr>
          <p:nvPr userDrawn="1"/>
        </p:nvSpPr>
        <p:spPr bwMode="auto">
          <a:xfrm>
            <a:off x="468313" y="6529388"/>
            <a:ext cx="13906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hlink"/>
                </a:solidFill>
              </a:rPr>
              <a:t>www.rosatom.ru</a:t>
            </a:r>
            <a:endParaRPr lang="ru-RU" sz="1400">
              <a:solidFill>
                <a:schemeClr val="hlink"/>
              </a:solidFill>
            </a:endParaRP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2788" y="6448425"/>
            <a:ext cx="8112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64E18016-29BE-4CF6-BB27-B586E9BBD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15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mailto:povarova-ea@rosenergoatom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Имущественный комплекс  «Учебно-курсовой комбинат» (ИК «УКК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») г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Новосибирск, ул.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Сухановская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6а</a:t>
            </a:r>
            <a:endParaRPr lang="ru-RU" sz="2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839462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Объекты НИ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600000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r>
              <a:rPr lang="ru-RU" sz="1200" b="1" dirty="0">
                <a:latin typeface="+mn-lt"/>
              </a:rPr>
              <a:t>Площадь: </a:t>
            </a:r>
            <a:r>
              <a:rPr lang="ru-RU" sz="1200" b="0" dirty="0" smtClean="0">
                <a:latin typeface="+mn-lt"/>
              </a:rPr>
              <a:t>3 165 кв. м.</a:t>
            </a:r>
            <a:endParaRPr lang="ru-RU" sz="1200" b="0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Право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0" dirty="0" smtClean="0">
                <a:latin typeface="+mn-lt"/>
              </a:rPr>
              <a:t>собственность</a:t>
            </a:r>
            <a:endParaRPr lang="ru-RU" sz="1200" b="0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Кадастровый </a:t>
            </a:r>
            <a:r>
              <a:rPr lang="ru-RU" sz="1200" b="1" dirty="0">
                <a:latin typeface="+mn-lt"/>
              </a:rPr>
              <a:t>номер</a:t>
            </a:r>
            <a:r>
              <a:rPr lang="ru-RU" sz="1200" b="1" dirty="0" smtClean="0">
                <a:latin typeface="+mn-lt"/>
              </a:rPr>
              <a:t>: </a:t>
            </a:r>
            <a:r>
              <a:rPr lang="ru-RU" sz="1200" b="0" kern="0" dirty="0">
                <a:latin typeface="Arial" pitchFamily="34" charset="0"/>
                <a:cs typeface="Arial" pitchFamily="34" charset="0"/>
              </a:rPr>
              <a:t>54:35:041465:4</a:t>
            </a:r>
            <a:r>
              <a:rPr lang="ru-RU" sz="1200" b="1" dirty="0" smtClean="0">
                <a:latin typeface="+mn-lt"/>
              </a:rPr>
              <a:t> </a:t>
            </a: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0" kern="0" dirty="0">
                <a:latin typeface="Arial" pitchFamily="34" charset="0"/>
                <a:cs typeface="Arial" pitchFamily="34" charset="0"/>
              </a:rPr>
              <a:t>отсутствуют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Категория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0" kern="0" dirty="0">
                <a:latin typeface="Arial" pitchFamily="34" charset="0"/>
                <a:cs typeface="Arial" pitchFamily="34" charset="0"/>
              </a:rPr>
              <a:t>земли населенных пунктов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ВРИ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0" dirty="0"/>
              <a:t>для обслуживания учебно-курсового комбината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8801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Здания: </a:t>
            </a:r>
            <a:r>
              <a:rPr lang="ru-RU" sz="1200" b="0" dirty="0" smtClean="0">
                <a:solidFill>
                  <a:schemeClr val="tx1"/>
                </a:solidFill>
                <a:latin typeface="+mn-lt"/>
                <a:cs typeface="Arial" charset="0"/>
              </a:rPr>
              <a:t>1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Площадь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0" dirty="0" smtClean="0">
                <a:solidFill>
                  <a:schemeClr val="tx1"/>
                </a:solidFill>
                <a:latin typeface="+mn-lt"/>
              </a:rPr>
              <a:t>4 768, 4 кв</a:t>
            </a:r>
            <a:r>
              <a:rPr lang="ru-RU" sz="1200" b="0" dirty="0" smtClean="0">
                <a:latin typeface="+mn-lt"/>
              </a:rPr>
              <a:t>. м.</a:t>
            </a:r>
            <a:endParaRPr lang="ru-RU" sz="1200" b="0" dirty="0" smtClean="0">
              <a:solidFill>
                <a:schemeClr val="tx1"/>
              </a:solidFill>
              <a:latin typeface="+mn-lt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0" dirty="0"/>
              <a:t>собственность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0" kern="0" dirty="0">
                <a:latin typeface="Arial" pitchFamily="34" charset="0"/>
                <a:cs typeface="Arial" pitchFamily="34" charset="0"/>
              </a:rPr>
              <a:t>отсутствуют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0" dirty="0" smtClean="0">
                <a:solidFill>
                  <a:schemeClr val="tx1"/>
                </a:solidFill>
                <a:latin typeface="+mn-lt"/>
              </a:rPr>
              <a:t>удовлетворительное</a:t>
            </a:r>
            <a:endParaRPr lang="ru-RU" sz="1200" b="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209625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577462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0" dirty="0" smtClean="0">
                <a:latin typeface="+mn-lt"/>
              </a:rPr>
              <a:t>140 кВт</a:t>
            </a:r>
            <a:endParaRPr lang="ru-RU" sz="1200" b="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</a:t>
            </a:r>
            <a:r>
              <a:rPr lang="ru-RU" sz="1200" b="1" dirty="0" smtClean="0">
                <a:latin typeface="+mn-lt"/>
              </a:rPr>
              <a:t>: </a:t>
            </a:r>
            <a:r>
              <a:rPr lang="ru-RU" sz="1200" b="0" dirty="0"/>
              <a:t>центральное, ввод </a:t>
            </a:r>
            <a:r>
              <a:rPr lang="ru-RU" sz="1200" b="0" dirty="0" err="1" smtClean="0"/>
              <a:t>Ду</a:t>
            </a:r>
            <a:r>
              <a:rPr lang="ru-RU" sz="1200" b="0" dirty="0" smtClean="0"/>
              <a:t>=100мм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0" dirty="0"/>
              <a:t>центральная, выпуски 3шт. по </a:t>
            </a:r>
            <a:r>
              <a:rPr lang="ru-RU" sz="1200" b="0" dirty="0" err="1"/>
              <a:t>Ду</a:t>
            </a:r>
            <a:r>
              <a:rPr lang="ru-RU" sz="1200" b="0" dirty="0"/>
              <a:t>=100мм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</a:t>
            </a:r>
            <a:r>
              <a:rPr lang="ru-RU" sz="1200" b="1" dirty="0" smtClean="0">
                <a:latin typeface="+mn-lt"/>
              </a:rPr>
              <a:t>: </a:t>
            </a:r>
            <a:r>
              <a:rPr lang="ru-RU" sz="1200" b="0" dirty="0"/>
              <a:t>центральное, 0,745 Гкал/ч</a:t>
            </a:r>
            <a:endParaRPr lang="ru-RU" sz="1200" dirty="0"/>
          </a:p>
          <a:p>
            <a:pPr marL="180000" lvl="1"/>
            <a:r>
              <a:rPr lang="ru-RU" sz="1200" b="1" dirty="0" smtClean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450557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748114"/>
            <a:ext cx="34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ФИО контактного лица / </a:t>
            </a:r>
            <a:r>
              <a:rPr lang="ru-RU" sz="1200" b="1" dirty="0" smtClean="0"/>
              <a:t>номер телефона</a:t>
            </a:r>
            <a:r>
              <a:rPr lang="ru-RU" sz="1200" b="1" dirty="0" smtClean="0"/>
              <a:t>:</a:t>
            </a:r>
          </a:p>
          <a:p>
            <a:r>
              <a:rPr lang="ru-RU" sz="1200" b="0" dirty="0" smtClean="0"/>
              <a:t>Сергиев А.Ю. т.:8383 2744532</a:t>
            </a:r>
            <a:r>
              <a:rPr lang="ru-RU" sz="1200" b="0" dirty="0" smtClean="0"/>
              <a:t>  </a:t>
            </a:r>
            <a:endParaRPr lang="ru-RU" sz="1200" b="0" dirty="0" smtClean="0"/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</a:t>
            </a:r>
            <a:r>
              <a:rPr lang="ru-RU" sz="1200" b="0" dirty="0" smtClean="0"/>
              <a:t>64</a:t>
            </a:r>
            <a:r>
              <a:rPr lang="en-US" sz="1200" b="0" dirty="0" smtClean="0"/>
              <a:t>@posever.ru </a:t>
            </a:r>
            <a:endParaRPr lang="en-US" sz="1200" b="0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Аукцион на повышение с рассрочкой, 44 430 000 руб. с НДС, </a:t>
            </a:r>
            <a:r>
              <a:rPr lang="ru-RU" sz="1400" b="1" dirty="0" smtClean="0">
                <a:solidFill>
                  <a:srgbClr val="0070C0"/>
                </a:solidFill>
              </a:rPr>
              <a:t>шаг </a:t>
            </a:r>
            <a:r>
              <a:rPr lang="ru-RU" sz="1400" b="1" dirty="0" smtClean="0">
                <a:solidFill>
                  <a:srgbClr val="0070C0"/>
                </a:solidFill>
              </a:rPr>
              <a:t>аукциона 5%, </a:t>
            </a:r>
            <a:r>
              <a:rPr lang="ru-RU" sz="1400" b="1" dirty="0" smtClean="0">
                <a:solidFill>
                  <a:srgbClr val="0070C0"/>
                </a:solidFill>
              </a:rPr>
              <a:t>размер </a:t>
            </a:r>
            <a:r>
              <a:rPr lang="ru-RU" sz="1400" b="1" dirty="0" smtClean="0">
                <a:solidFill>
                  <a:srgbClr val="0070C0"/>
                </a:solidFill>
              </a:rPr>
              <a:t>задатка 4 443 000 руб., </a:t>
            </a:r>
            <a:r>
              <a:rPr lang="ru-RU" sz="1400" b="1" dirty="0" smtClean="0">
                <a:solidFill>
                  <a:srgbClr val="0070C0"/>
                </a:solidFill>
              </a:rPr>
              <a:t>период приема </a:t>
            </a:r>
            <a:r>
              <a:rPr lang="ru-RU" sz="1400" b="1" dirty="0" smtClean="0">
                <a:solidFill>
                  <a:srgbClr val="0070C0"/>
                </a:solidFill>
              </a:rPr>
              <a:t>заявок с 23.06.2022 по 01.08.2022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6453336"/>
            <a:ext cx="6680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Ссылка на </a:t>
            </a:r>
            <a:r>
              <a:rPr lang="en-US" sz="1400" b="1" dirty="0" smtClean="0"/>
              <a:t>atomproperty.ru </a:t>
            </a:r>
            <a:r>
              <a:rPr lang="ru-RU" sz="1400" b="1" dirty="0" smtClean="0"/>
              <a:t>и ЭТП: 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48286" y="26196"/>
            <a:ext cx="175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Приложение </a:t>
            </a:r>
            <a:r>
              <a:rPr lang="ru-RU" sz="1400"/>
              <a:t>№ </a:t>
            </a:r>
            <a:r>
              <a:rPr lang="ru-RU" sz="1400" smtClean="0"/>
              <a:t>6.10</a:t>
            </a:r>
            <a:endParaRPr lang="ru-RU" sz="1400" dirty="0"/>
          </a:p>
        </p:txBody>
      </p:sp>
      <p:grpSp>
        <p:nvGrpSpPr>
          <p:cNvPr id="28" name="Группа 45"/>
          <p:cNvGrpSpPr>
            <a:grpSpLocks/>
          </p:cNvGrpSpPr>
          <p:nvPr/>
        </p:nvGrpSpPr>
        <p:grpSpPr bwMode="auto">
          <a:xfrm>
            <a:off x="866775" y="2168873"/>
            <a:ext cx="3333749" cy="2084739"/>
            <a:chOff x="460084" y="1339627"/>
            <a:chExt cx="4841572" cy="3618136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0084" y="1478569"/>
              <a:ext cx="4841572" cy="3479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3295536" y="1339627"/>
              <a:ext cx="1590880" cy="898985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098872" y="2913776"/>
              <a:ext cx="292596" cy="512384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2400228" y="2229363"/>
              <a:ext cx="895308" cy="665915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105880" y="3426159"/>
              <a:ext cx="197984" cy="255267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310873" y="3698075"/>
              <a:ext cx="42050" cy="216422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2291599" y="3936694"/>
              <a:ext cx="197984" cy="24047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550906" y="3960741"/>
              <a:ext cx="29786" cy="286713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2342410" y="4258553"/>
              <a:ext cx="204992" cy="29596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389715" y="4325144"/>
              <a:ext cx="29786" cy="336657"/>
            </a:xfrm>
            <a:prstGeom prst="line">
              <a:avLst/>
            </a:prstGeom>
            <a:ln w="28575">
              <a:solidFill>
                <a:srgbClr val="262B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26801" y="4654935"/>
            <a:ext cx="1956032" cy="14668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952749" y="4723349"/>
            <a:ext cx="1956033" cy="13040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8565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-content">
  <a:themeElements>
    <a:clrScheme name="a-content 6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a-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-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conten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conten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conten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conten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content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a-default">
  <a:themeElements>
    <a:clrScheme name="a-default 6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2_a-defaul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default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-section11">
  <a:themeElements>
    <a:clrScheme name="a-section11 6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a-section1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-section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section11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section11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section11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section11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-section11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12236</TotalTime>
  <Words>169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a-content</vt:lpstr>
      <vt:lpstr>2_a-default</vt:lpstr>
      <vt:lpstr>a-section11</vt:lpstr>
      <vt:lpstr>Имущественный комплекс  «Учебно-курсовой комбинат» (ИК «УКК») г. Новосибирск, ул. Сухановская, 6а</vt:lpstr>
    </vt:vector>
  </TitlesOfParts>
  <Company>FGUP PO Sever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Технопром</dc:title>
  <dc:creator>Елена М</dc:creator>
  <cp:lastModifiedBy>User</cp:lastModifiedBy>
  <cp:revision>1306</cp:revision>
  <dcterms:created xsi:type="dcterms:W3CDTF">2010-02-10T04:45:22Z</dcterms:created>
  <dcterms:modified xsi:type="dcterms:W3CDTF">2022-06-22T07:07:28Z</dcterms:modified>
</cp:coreProperties>
</file>