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52EDE3EA-E67B-47AB-9194-C9CD2D43A337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5485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ln w="0">
            <a:noFill/>
          </a:ln>
        </p:spPr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sldNum" idx="7"/>
          </p:nvPr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2C4A9B0-9EE9-4B7B-8FA0-44C51861F3E7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CB16164-5AAC-4880-B456-0D4FFEFE425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086597E-E760-48D7-937D-AB6355F9756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3A5258A-ADB5-45D3-9741-33350B1EB874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DDF9C7A-0D5D-463C-968B-E7852609F379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0C95876-3BFC-4A7B-8237-62A0516B2093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F7782E2-6C91-4120-9C67-2A69EDBE770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766B410-65E5-414C-8F72-9F60D84B2D0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DC36A6A-504C-4994-B2B5-6414E5D1119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572F925-28B1-4DD3-A1E8-CE9637BD6D3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0220F77-0877-4B3C-9FB8-6ED129FB53F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186D09A-CDD8-4782-B4FA-7F4E4FC32EE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954248E-ECD3-4AE9-AB71-8E665C4AA75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48F88E8-9E06-4E5A-B945-B41A2F7B7C5C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2"/>
          <p:cNvSpPr/>
          <p:nvPr/>
        </p:nvSpPr>
        <p:spPr>
          <a:xfrm>
            <a:off x="251640" y="1222560"/>
            <a:ext cx="4968360" cy="3117960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48" name="Picture 2"/>
          <p:cNvPicPr/>
          <p:nvPr/>
        </p:nvPicPr>
        <p:blipFill>
          <a:blip r:embed="rId3"/>
          <a:stretch/>
        </p:blipFill>
        <p:spPr>
          <a:xfrm>
            <a:off x="0" y="36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49" name="Rectangle 2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tIns="360" bIns="360" numCol="1" spcCol="0" anchor="ctr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00080" y="243360"/>
            <a:ext cx="8957520" cy="704880"/>
          </a:xfrm>
          <a:prstGeom prst="rect">
            <a:avLst/>
          </a:prstGeom>
          <a:noFill/>
          <a:ln w="0">
            <a:noFill/>
          </a:ln>
          <a:effectLst>
            <a:outerShdw dist="17819" dir="2700000" rotWithShape="0">
              <a:srgbClr val="0000FF">
                <a:alpha val="50000"/>
              </a:srgbClr>
            </a:outerShdw>
          </a:effectLst>
        </p:spPr>
        <p:txBody>
          <a:bodyPr lIns="0" tIns="0" rIns="0" bIns="0" numCol="1" spcCol="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2400" b="1" strike="noStrike" spc="-1" dirty="0">
                <a:solidFill>
                  <a:srgbClr val="FFFFFF"/>
                </a:solidFill>
                <a:latin typeface="Arial"/>
              </a:rPr>
              <a:t>АО</a:t>
            </a:r>
            <a:r>
              <a:rPr lang="en-US" sz="24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400" b="1" strike="noStrike" spc="-1" dirty="0">
                <a:solidFill>
                  <a:srgbClr val="FFFFFF"/>
                </a:solidFill>
                <a:latin typeface="Arial"/>
              </a:rPr>
              <a:t>«НПО «ЦНИИТМАШ» г. Москва, ул. </a:t>
            </a:r>
            <a:r>
              <a:rPr lang="ru-RU" sz="2400" b="1" strike="noStrike" spc="-1" dirty="0" err="1">
                <a:solidFill>
                  <a:srgbClr val="FFFFFF"/>
                </a:solidFill>
                <a:latin typeface="Arial"/>
              </a:rPr>
              <a:t>Шарикоподшипниковская</a:t>
            </a:r>
            <a:r>
              <a:rPr lang="ru-RU" sz="2400" b="1" strike="noStrike" spc="-1" dirty="0">
                <a:solidFill>
                  <a:srgbClr val="FFFFFF"/>
                </a:solidFill>
                <a:latin typeface="Arial"/>
              </a:rPr>
              <a:t>, дом 4, корпус 1, этаж 1, помещение </a:t>
            </a:r>
            <a:r>
              <a:rPr lang="en-US" sz="2400" b="1" strike="noStrike" spc="-1" dirty="0">
                <a:solidFill>
                  <a:srgbClr val="FFFFFF"/>
                </a:solidFill>
                <a:latin typeface="Arial"/>
              </a:rPr>
              <a:t>VIII</a:t>
            </a:r>
            <a:r>
              <a:rPr lang="ru-RU" sz="2400" b="1" strike="noStrike" spc="-1" dirty="0">
                <a:solidFill>
                  <a:srgbClr val="FFFFFF"/>
                </a:solidFill>
                <a:latin typeface="Arial"/>
              </a:rPr>
              <a:t>, комнаты № 50б, 50в</a:t>
            </a:r>
            <a:r>
              <a:rPr lang="ru-RU" sz="2400" b="1" strike="noStrike" spc="-1">
                <a:solidFill>
                  <a:srgbClr val="FFFFFF"/>
                </a:solidFill>
                <a:latin typeface="Arial"/>
              </a:rPr>
              <a:t>, </a:t>
            </a:r>
            <a:r>
              <a:rPr lang="ru-RU" sz="2400" b="1" strike="noStrike" spc="-1" smtClean="0">
                <a:solidFill>
                  <a:srgbClr val="FFFFFF"/>
                </a:solidFill>
                <a:latin typeface="Arial"/>
              </a:rPr>
              <a:t>50г </a:t>
            </a:r>
            <a:r>
              <a:rPr lang="ru-RU" sz="2400" b="1" strike="noStrike" spc="-1" dirty="0">
                <a:solidFill>
                  <a:srgbClr val="FFFFFF"/>
                </a:solidFill>
                <a:latin typeface="Arial"/>
              </a:rPr>
              <a:t>площадью 54,5 кв. м.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Прямоугольник 69"/>
          <p:cNvSpPr/>
          <p:nvPr/>
        </p:nvSpPr>
        <p:spPr>
          <a:xfrm>
            <a:off x="85320" y="6505560"/>
            <a:ext cx="220680" cy="3027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chemeClr val="accent2">
                    <a:lumMod val="75000"/>
                  </a:schemeClr>
                </a:solidFill>
                <a:latin typeface="Calibri"/>
              </a:rPr>
              <a:t>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TextBox 170"/>
          <p:cNvSpPr/>
          <p:nvPr/>
        </p:nvSpPr>
        <p:spPr>
          <a:xfrm>
            <a:off x="5644080" y="1301400"/>
            <a:ext cx="3419640" cy="284760"/>
          </a:xfrm>
          <a:prstGeom prst="rect">
            <a:avLst/>
          </a:prstGeom>
          <a:gradFill rotWithShape="0">
            <a:gsLst>
              <a:gs pos="0">
                <a:srgbClr val="2371AB">
                  <a:alpha val="80000"/>
                </a:srgbClr>
              </a:gs>
              <a:gs pos="100000">
                <a:srgbClr val="2E94DE">
                  <a:alpha val="80000"/>
                </a:srgbClr>
              </a:gs>
            </a:gsLst>
            <a:lin ang="16200000"/>
          </a:gradFill>
          <a:ln w="9525">
            <a:solidFill>
              <a:srgbClr val="4093CF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56880" rIns="99720" bIns="5688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420"/>
              </a:spcAft>
              <a:tabLst>
                <a:tab pos="0" algn="l"/>
              </a:tabLst>
            </a:pPr>
            <a:r>
              <a:rPr lang="ru-RU" sz="1200" b="1" strike="noStrike" spc="-1">
                <a:solidFill>
                  <a:srgbClr val="FFFFFF"/>
                </a:solidFill>
                <a:latin typeface="Arial"/>
              </a:rPr>
              <a:t>Здание (я)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Полилиния 194"/>
          <p:cNvSpPr/>
          <p:nvPr/>
        </p:nvSpPr>
        <p:spPr>
          <a:xfrm>
            <a:off x="5637960" y="1556640"/>
            <a:ext cx="3470400" cy="1667520"/>
          </a:xfrm>
          <a:custGeom>
            <a:avLst/>
            <a:gdLst>
              <a:gd name="textAreaLeft" fmla="*/ 0 w 3470400"/>
              <a:gd name="textAreaRight" fmla="*/ 3470760 w 3470400"/>
              <a:gd name="textAreaTop" fmla="*/ 0 h 1667520"/>
              <a:gd name="textAreaBottom" fmla="*/ 1667880 h 1667520"/>
            </a:gdLst>
            <a:ahLst/>
            <a:cxnLst/>
            <a:rect l="textAreaLeft" t="textAreaTop" r="textAreaRight" b="textAreaBottom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180000">
              <a:lnSpc>
                <a:spcPct val="100000"/>
              </a:lnSpc>
            </a:pPr>
            <a:endParaRPr lang="ru-RU" sz="1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Полилиния 87"/>
          <p:cNvSpPr/>
          <p:nvPr/>
        </p:nvSpPr>
        <p:spPr>
          <a:xfrm>
            <a:off x="5648400" y="1608840"/>
            <a:ext cx="3448800" cy="1499760"/>
          </a:xfrm>
          <a:custGeom>
            <a:avLst/>
            <a:gdLst>
              <a:gd name="textAreaLeft" fmla="*/ 0 w 3448800"/>
              <a:gd name="textAreaRight" fmla="*/ 3449160 w 3448800"/>
              <a:gd name="textAreaTop" fmla="*/ 0 h 1499760"/>
              <a:gd name="textAreaBottom" fmla="*/ 1500120 h 1499760"/>
            </a:gdLst>
            <a:ahLst/>
            <a:cxnLst/>
            <a:rect l="textAreaLeft" t="textAreaTop" r="textAreaRight" b="textAreaBottom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180000">
              <a:lnSpc>
                <a:spcPct val="100000"/>
              </a:lnSpc>
            </a:pPr>
            <a:r>
              <a:rPr lang="ru-RU" sz="1100" b="1" strike="noStrike" spc="-1" dirty="0">
                <a:solidFill>
                  <a:srgbClr val="000000"/>
                </a:solidFill>
                <a:latin typeface="Calibri"/>
              </a:rPr>
              <a:t>Количество строений/этажей/этаж: </a:t>
            </a:r>
            <a:r>
              <a:rPr lang="en-US" sz="1100" b="1" strike="noStrike" spc="-1" dirty="0">
                <a:solidFill>
                  <a:srgbClr val="000000"/>
                </a:solidFill>
                <a:latin typeface="Calibri"/>
              </a:rPr>
              <a:t>5 </a:t>
            </a:r>
            <a:r>
              <a:rPr lang="ru-RU" sz="1100" b="1" strike="noStrike" spc="-1" dirty="0">
                <a:solidFill>
                  <a:srgbClr val="000000"/>
                </a:solidFill>
                <a:latin typeface="Calibri"/>
              </a:rPr>
              <a:t>этажей</a:t>
            </a: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  <a:p>
            <a:pPr marL="180000">
              <a:lnSpc>
                <a:spcPct val="100000"/>
              </a:lnSpc>
            </a:pPr>
            <a:r>
              <a:rPr lang="ru-RU" sz="1100" b="1" strike="noStrike" spc="-1" dirty="0">
                <a:solidFill>
                  <a:srgbClr val="000000"/>
                </a:solidFill>
                <a:latin typeface="Calibri"/>
              </a:rPr>
              <a:t>Общая площадь: </a:t>
            </a:r>
            <a:r>
              <a:rPr lang="en-US" sz="1100" b="1" strike="noStrike" spc="-1" dirty="0">
                <a:solidFill>
                  <a:srgbClr val="000000"/>
                </a:solidFill>
                <a:latin typeface="Calibri"/>
              </a:rPr>
              <a:t>10 257,00 </a:t>
            </a:r>
            <a:r>
              <a:rPr lang="en-US" sz="1100" b="1" strike="noStrike" spc="-1" dirty="0" err="1">
                <a:solidFill>
                  <a:srgbClr val="000000"/>
                </a:solidFill>
                <a:latin typeface="Calibri"/>
              </a:rPr>
              <a:t>кв</a:t>
            </a:r>
            <a:r>
              <a:rPr lang="en-US" sz="1100" b="1" strike="noStrike" spc="-1" dirty="0">
                <a:solidFill>
                  <a:srgbClr val="000000"/>
                </a:solidFill>
                <a:latin typeface="Calibri"/>
              </a:rPr>
              <a:t>. м</a:t>
            </a: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  <a:p>
            <a:pPr marL="180000">
              <a:lnSpc>
                <a:spcPct val="100000"/>
              </a:lnSpc>
            </a:pPr>
            <a:r>
              <a:rPr lang="ru-RU" sz="1100" b="1" strike="noStrike" spc="-1" dirty="0">
                <a:solidFill>
                  <a:srgbClr val="000000"/>
                </a:solidFill>
                <a:latin typeface="Calibri"/>
              </a:rPr>
              <a:t>Свободная площадь</a:t>
            </a:r>
            <a:r>
              <a:rPr lang="ru-RU" sz="1100" b="1" strike="noStrike" spc="-1">
                <a:solidFill>
                  <a:srgbClr val="000000"/>
                </a:solidFill>
                <a:latin typeface="Calibri"/>
              </a:rPr>
              <a:t>: </a:t>
            </a:r>
            <a:r>
              <a:rPr lang="ru-RU" sz="1100" b="1" strike="noStrike" spc="-1" smtClean="0">
                <a:solidFill>
                  <a:srgbClr val="000000"/>
                </a:solidFill>
                <a:latin typeface="Calibri"/>
              </a:rPr>
              <a:t>182,5 </a:t>
            </a:r>
            <a:r>
              <a:rPr lang="ru-RU" sz="1100" b="1" strike="noStrike" spc="-1" dirty="0">
                <a:solidFill>
                  <a:srgbClr val="000000"/>
                </a:solidFill>
                <a:latin typeface="Calibri"/>
              </a:rPr>
              <a:t>кв. м</a:t>
            </a: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  <a:p>
            <a:pPr marL="180000">
              <a:lnSpc>
                <a:spcPct val="100000"/>
              </a:lnSpc>
            </a:pP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TextBox 88"/>
          <p:cNvSpPr/>
          <p:nvPr/>
        </p:nvSpPr>
        <p:spPr>
          <a:xfrm>
            <a:off x="5637960" y="2664360"/>
            <a:ext cx="3419640" cy="285840"/>
          </a:xfrm>
          <a:prstGeom prst="rect">
            <a:avLst/>
          </a:prstGeom>
          <a:gradFill rotWithShape="0">
            <a:gsLst>
              <a:gs pos="0">
                <a:srgbClr val="2371AB">
                  <a:alpha val="80000"/>
                </a:srgbClr>
              </a:gs>
              <a:gs pos="100000">
                <a:srgbClr val="2E94DE">
                  <a:alpha val="80000"/>
                </a:srgbClr>
              </a:gs>
            </a:gsLst>
            <a:lin ang="16200000"/>
          </a:gradFill>
          <a:ln w="9525">
            <a:solidFill>
              <a:srgbClr val="4093CF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56880" rIns="99720" bIns="5688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420"/>
              </a:spcAft>
              <a:tabLst>
                <a:tab pos="0" algn="l"/>
              </a:tabLst>
            </a:pPr>
            <a:r>
              <a:rPr lang="ru-RU" sz="1200" b="1" strike="noStrike" spc="-1">
                <a:solidFill>
                  <a:srgbClr val="FFFFFF"/>
                </a:solidFill>
                <a:latin typeface="Arial"/>
              </a:rPr>
              <a:t>Инженерные коммуникации (мощности)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Прямоугольник 1"/>
          <p:cNvSpPr/>
          <p:nvPr/>
        </p:nvSpPr>
        <p:spPr>
          <a:xfrm>
            <a:off x="5587560" y="3104280"/>
            <a:ext cx="3337920" cy="10796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180000">
              <a:lnSpc>
                <a:spcPct val="100000"/>
              </a:lnSpc>
            </a:pPr>
            <a:r>
              <a:rPr lang="ru-RU" sz="1100" b="1" strike="noStrike" spc="-1">
                <a:solidFill>
                  <a:srgbClr val="000000"/>
                </a:solidFill>
                <a:latin typeface="Calibri"/>
              </a:rPr>
              <a:t>Электричество: 2 000 кВА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  <a:p>
            <a:pPr marL="180000">
              <a:lnSpc>
                <a:spcPct val="100000"/>
              </a:lnSpc>
            </a:pPr>
            <a:r>
              <a:rPr lang="ru-RU" sz="1100" b="1" strike="noStrike" spc="-1">
                <a:solidFill>
                  <a:srgbClr val="000000"/>
                </a:solidFill>
                <a:latin typeface="Calibri"/>
              </a:rPr>
              <a:t>Водоснабжение: 1 000 куб. м./ мес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  <a:p>
            <a:pPr marL="180000">
              <a:lnSpc>
                <a:spcPct val="100000"/>
              </a:lnSpc>
              <a:tabLst>
                <a:tab pos="270000" algn="l"/>
              </a:tabLst>
            </a:pPr>
            <a:r>
              <a:rPr lang="ru-RU" sz="1100" b="1" strike="noStrike" spc="-1">
                <a:solidFill>
                  <a:srgbClr val="000000"/>
                </a:solidFill>
                <a:latin typeface="Calibri"/>
              </a:rPr>
              <a:t>Канализация: </a:t>
            </a:r>
            <a:r>
              <a:rPr lang="en-US" sz="1100" b="1" strike="noStrike" spc="-1">
                <a:solidFill>
                  <a:srgbClr val="000000"/>
                </a:solidFill>
                <a:latin typeface="Calibri"/>
              </a:rPr>
              <a:t>D </a:t>
            </a:r>
            <a:r>
              <a:rPr lang="ru-RU" sz="1100" b="1" strike="noStrike" spc="-1">
                <a:solidFill>
                  <a:srgbClr val="000000"/>
                </a:solidFill>
                <a:latin typeface="Calibri"/>
              </a:rPr>
              <a:t>1</a:t>
            </a:r>
            <a:r>
              <a:rPr lang="en-US" sz="1100" b="1" strike="noStrike" spc="-1">
                <a:solidFill>
                  <a:srgbClr val="000000"/>
                </a:solidFill>
                <a:latin typeface="Calibri"/>
              </a:rPr>
              <a:t>00 </a:t>
            </a:r>
            <a:r>
              <a:rPr lang="ru-RU" sz="1100" b="1" strike="noStrike" spc="-1">
                <a:solidFill>
                  <a:srgbClr val="000000"/>
                </a:solidFill>
                <a:latin typeface="Calibri"/>
              </a:rPr>
              <a:t>мм; Максимальная степень наполнения 0,6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  <a:p>
            <a:pPr marL="180000">
              <a:lnSpc>
                <a:spcPct val="100000"/>
              </a:lnSpc>
              <a:tabLst>
                <a:tab pos="270000" algn="l"/>
              </a:tabLst>
            </a:pPr>
            <a:r>
              <a:rPr lang="ru-RU" sz="1100" b="1" strike="noStrike" spc="-1">
                <a:solidFill>
                  <a:srgbClr val="000000"/>
                </a:solidFill>
                <a:latin typeface="Calibri"/>
              </a:rPr>
              <a:t>Теплоснабжение:</a:t>
            </a:r>
            <a:r>
              <a:rPr lang="en-US" sz="1100" b="1" strike="noStrike" spc="-1">
                <a:solidFill>
                  <a:srgbClr val="000000"/>
                </a:solidFill>
                <a:latin typeface="Calibri"/>
              </a:rPr>
              <a:t> 0,49 </a:t>
            </a:r>
            <a:r>
              <a:rPr lang="ru-RU" sz="1100" b="1" strike="noStrike" spc="-1">
                <a:solidFill>
                  <a:srgbClr val="000000"/>
                </a:solidFill>
                <a:latin typeface="Calibri"/>
              </a:rPr>
              <a:t>Гкал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  <a:p>
            <a:pPr marL="180000">
              <a:lnSpc>
                <a:spcPct val="100000"/>
              </a:lnSpc>
              <a:tabLst>
                <a:tab pos="270000" algn="l"/>
              </a:tabLst>
            </a:pPr>
            <a:r>
              <a:rPr lang="ru-RU" sz="1100" b="1" strike="noStrike" spc="-1">
                <a:solidFill>
                  <a:srgbClr val="000000"/>
                </a:solidFill>
                <a:latin typeface="Calibri"/>
              </a:rPr>
              <a:t>Газоснабжение: - 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7" name="Picture 2"/>
          <p:cNvPicPr/>
          <p:nvPr/>
        </p:nvPicPr>
        <p:blipFill>
          <a:blip r:embed="rId4"/>
          <a:stretch/>
        </p:blipFill>
        <p:spPr>
          <a:xfrm>
            <a:off x="198360" y="1302840"/>
            <a:ext cx="4913640" cy="3076200"/>
          </a:xfrm>
          <a:prstGeom prst="rect">
            <a:avLst/>
          </a:prstGeom>
          <a:ln w="0">
            <a:noFill/>
          </a:ln>
          <a:effectLst>
            <a:outerShdw blurRad="291960" dist="13949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8" name="Picture 2"/>
          <p:cNvPicPr/>
          <p:nvPr/>
        </p:nvPicPr>
        <p:blipFill>
          <a:blip r:embed="rId5"/>
          <a:stretch/>
        </p:blipFill>
        <p:spPr>
          <a:xfrm>
            <a:off x="467640" y="4461480"/>
            <a:ext cx="2605680" cy="1767600"/>
          </a:xfrm>
          <a:prstGeom prst="rect">
            <a:avLst/>
          </a:prstGeom>
          <a:ln w="0">
            <a:noFill/>
          </a:ln>
        </p:spPr>
      </p:pic>
      <p:pic>
        <p:nvPicPr>
          <p:cNvPr id="59" name="Picture 3"/>
          <p:cNvPicPr/>
          <p:nvPr/>
        </p:nvPicPr>
        <p:blipFill>
          <a:blip r:embed="rId6"/>
          <a:stretch/>
        </p:blipFill>
        <p:spPr>
          <a:xfrm>
            <a:off x="270000" y="1357560"/>
            <a:ext cx="4842360" cy="3056400"/>
          </a:xfrm>
          <a:prstGeom prst="rect">
            <a:avLst/>
          </a:prstGeom>
          <a:ln w="0">
            <a:noFill/>
          </a:ln>
        </p:spPr>
      </p:pic>
      <p:sp>
        <p:nvSpPr>
          <p:cNvPr id="60" name="Прямоугольник 4"/>
          <p:cNvSpPr/>
          <p:nvPr/>
        </p:nvSpPr>
        <p:spPr>
          <a:xfrm rot="12265200">
            <a:off x="1672560" y="2652120"/>
            <a:ext cx="716400" cy="329400"/>
          </a:xfrm>
          <a:prstGeom prst="rect">
            <a:avLst/>
          </a:prstGeom>
          <a:solidFill>
            <a:srgbClr val="FF00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1" name="Прямоугольник 5"/>
          <p:cNvSpPr/>
          <p:nvPr/>
        </p:nvSpPr>
        <p:spPr>
          <a:xfrm>
            <a:off x="23760" y="6454440"/>
            <a:ext cx="36511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B0F0"/>
                </a:solidFill>
                <a:latin typeface="Calibri"/>
              </a:rPr>
              <a:t>https://atomproperty.ru/rent/72410/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2" name="Рисунок 9"/>
          <p:cNvPicPr/>
          <p:nvPr/>
        </p:nvPicPr>
        <p:blipFill>
          <a:blip r:embed="rId7"/>
          <a:stretch/>
        </p:blipFill>
        <p:spPr>
          <a:xfrm>
            <a:off x="3564000" y="4437720"/>
            <a:ext cx="2412360" cy="1809360"/>
          </a:xfrm>
          <a:prstGeom prst="rect">
            <a:avLst/>
          </a:prstGeom>
          <a:ln w="0">
            <a:noFill/>
          </a:ln>
        </p:spPr>
      </p:pic>
      <p:pic>
        <p:nvPicPr>
          <p:cNvPr id="63" name="Рисунок 12"/>
          <p:cNvPicPr/>
          <p:nvPr/>
        </p:nvPicPr>
        <p:blipFill>
          <a:blip r:embed="rId8"/>
          <a:stretch/>
        </p:blipFill>
        <p:spPr>
          <a:xfrm>
            <a:off x="6400800" y="4414320"/>
            <a:ext cx="2424960" cy="1818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5650</TotalTime>
  <Words>106</Words>
  <Application>Microsoft Office PowerPoint</Application>
  <PresentationFormat>Экран (4:3)</PresentationFormat>
  <Paragraphs>14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АО «НПО «ЦНИИТМАШ» г. Москва, ул. Шарикоподшипниковская, дом 4, корпус 1, этаж 1, помещение VIII, комнаты № 50б, 50в, 50г площадью 54,5 кв. м.</vt:lpstr>
    </vt:vector>
  </TitlesOfParts>
  <Company>Rosatom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Горина Зоя Александровна</dc:creator>
  <dc:description/>
  <cp:lastModifiedBy>Илюхина Марина Владимировна</cp:lastModifiedBy>
  <cp:revision>121</cp:revision>
  <cp:lastPrinted>2019-03-05T12:23:02Z</cp:lastPrinted>
  <dcterms:created xsi:type="dcterms:W3CDTF">2016-10-31T13:36:47Z</dcterms:created>
  <dcterms:modified xsi:type="dcterms:W3CDTF">2023-12-22T09:13:22Z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Экран (4:3)</vt:lpwstr>
  </property>
  <property fmtid="{D5CDD505-2E9C-101B-9397-08002B2CF9AE}" pid="4" name="Slides">
    <vt:i4>1</vt:i4>
  </property>
</Properties>
</file>