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1" autoAdjust="0"/>
    <p:restoredTop sz="94660"/>
  </p:normalViewPr>
  <p:slideViewPr>
    <p:cSldViewPr>
      <p:cViewPr varScale="1">
        <p:scale>
          <a:sx n="70" d="100"/>
          <a:sy n="70" d="100"/>
        </p:scale>
        <p:origin x="1348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A0BB0-C374-42D7-8365-B214EAF8038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A48D6-07B3-42AA-A355-12B9D9AEA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38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F427-618E-4946-B22A-55A970DA4C1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6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73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42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84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12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02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5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22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00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9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F09A9-8FAE-4BB1-8CF8-7F92785DA349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4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hyperlink" Target="https://www.a-k-d.ru/tender/76174" TargetMode="External"/><Relationship Id="rId12" Type="http://schemas.openxmlformats.org/officeDocument/2006/relationships/image" Target="cid:B8DC0907-1314-4FFA-8F97-F5CBB836FFC1-L0-00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tomproperty.ru/sale/7247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png"/><Relationship Id="rId10" Type="http://schemas.openxmlformats.org/officeDocument/2006/relationships/image" Target="cid:22F3B037-4B2F-4136-876C-B154F2AF3E68-L0-001" TargetMode="External"/><Relationship Id="rId4" Type="http://schemas.openxmlformats.org/officeDocument/2006/relationships/hyperlink" Target="mailto:povarova-ea@rosenergoatom.ru" TargetMode="External"/><Relationship Id="rId9" Type="http://schemas.openxmlformats.org/officeDocument/2006/relationships/image" Target="../media/image4.jpeg"/><Relationship Id="rId14" Type="http://schemas.openxmlformats.org/officeDocument/2006/relationships/image" Target="cid:F9A55074-BAB0-4111-A20E-BE0BCF706ECC-L0-0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222676"/>
            <a:ext cx="4968552" cy="3118484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5663623" y="1185129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smtClean="0"/>
              <a:t>Квартира </a:t>
            </a:r>
            <a:endParaRPr lang="ru-RU" dirty="0"/>
          </a:p>
        </p:txBody>
      </p:sp>
      <p:sp>
        <p:nvSpPr>
          <p:cNvPr id="6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77788"/>
            <a:ext cx="8207375" cy="903287"/>
          </a:xfrm>
          <a:noFill/>
          <a:ln>
            <a:noFill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ru-RU" sz="2200" b="1" dirty="0" smtClean="0">
                <a:solidFill>
                  <a:srgbClr val="FFFF00"/>
                </a:solidFill>
              </a:rPr>
              <a:t>Трехкомнатная квартира, </a:t>
            </a:r>
            <a:r>
              <a:rPr lang="ru-RU" sz="2200" b="1" dirty="0">
                <a:solidFill>
                  <a:srgbClr val="FFFF00"/>
                </a:solidFill>
              </a:rPr>
              <a:t>общей площадью 61,1 кв. м, </a:t>
            </a:r>
            <a:r>
              <a:rPr lang="ru-RU" sz="2200" b="1" dirty="0" smtClean="0">
                <a:solidFill>
                  <a:srgbClr val="FFFF00"/>
                </a:solidFill>
              </a:rPr>
              <a:t>расположенная </a:t>
            </a:r>
            <a:r>
              <a:rPr lang="ru-RU" sz="2200" b="1" dirty="0">
                <a:solidFill>
                  <a:srgbClr val="FFFF00"/>
                </a:solidFill>
              </a:rPr>
              <a:t>по адресу: Россия, Ленинградская область, г. Сосновый Бор, проспект Героев, дом 5, </a:t>
            </a:r>
            <a:r>
              <a:rPr lang="ru-RU" sz="2200" b="1" dirty="0" err="1">
                <a:solidFill>
                  <a:srgbClr val="FFFF00"/>
                </a:solidFill>
              </a:rPr>
              <a:t>кв</a:t>
            </a:r>
            <a:r>
              <a:rPr lang="ru-RU" sz="2200" b="1" dirty="0">
                <a:solidFill>
                  <a:srgbClr val="FFFF00"/>
                </a:solidFill>
              </a:rPr>
              <a:t> 140 </a:t>
            </a:r>
            <a:r>
              <a:rPr lang="ru-RU" sz="2200" b="1" dirty="0" smtClean="0">
                <a:solidFill>
                  <a:srgbClr val="FFFF00"/>
                </a:solidFill>
              </a:rPr>
              <a:t>принадлежащая АО </a:t>
            </a:r>
            <a:r>
              <a:rPr lang="ru-RU" sz="2200" b="1" dirty="0">
                <a:solidFill>
                  <a:srgbClr val="FFFF00"/>
                </a:solidFill>
              </a:rPr>
              <a:t>«</a:t>
            </a:r>
            <a:r>
              <a:rPr lang="ru-RU" sz="2200" b="1" dirty="0" err="1">
                <a:solidFill>
                  <a:srgbClr val="FFFF00"/>
                </a:solidFill>
              </a:rPr>
              <a:t>Атомэнергопроект</a:t>
            </a:r>
            <a:r>
              <a:rPr lang="ru-RU" sz="2200" b="1" dirty="0" smtClean="0">
                <a:solidFill>
                  <a:srgbClr val="FFFF00"/>
                </a:solidFill>
              </a:rPr>
              <a:t>».</a:t>
            </a:r>
            <a:endParaRPr lang="en-US" sz="2200" b="1" dirty="0">
              <a:solidFill>
                <a:srgbClr val="FFFF00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3561" y="6505599"/>
            <a:ext cx="224742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95" name="Полилиния 194"/>
          <p:cNvSpPr/>
          <p:nvPr/>
        </p:nvSpPr>
        <p:spPr bwMode="auto">
          <a:xfrm>
            <a:off x="5508504" y="2495044"/>
            <a:ext cx="3600000" cy="372528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>
              <a:spcBef>
                <a:spcPts val="0"/>
              </a:spcBef>
            </a:pPr>
            <a:endParaRPr lang="ru-RU" sz="1200" b="1" dirty="0" smtClean="0">
              <a:latin typeface="+mn-lt"/>
            </a:endParaRPr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latin typeface="+mn-lt"/>
              </a:rPr>
              <a:t>Площадь</a:t>
            </a:r>
            <a:r>
              <a:rPr lang="ru-RU" sz="1200" b="1" dirty="0">
                <a:latin typeface="+mn-lt"/>
              </a:rPr>
              <a:t>: </a:t>
            </a:r>
            <a:r>
              <a:rPr lang="ru-RU" sz="1200" b="1" dirty="0" smtClean="0"/>
              <a:t>61</a:t>
            </a:r>
            <a:r>
              <a:rPr lang="ru-RU" sz="1200" b="1" dirty="0" smtClean="0">
                <a:latin typeface="+mn-lt"/>
              </a:rPr>
              <a:t>,1 </a:t>
            </a:r>
            <a:r>
              <a:rPr lang="ru-RU" sz="1200" b="1" dirty="0" err="1" smtClean="0">
                <a:latin typeface="+mn-lt"/>
              </a:rPr>
              <a:t>кв.м</a:t>
            </a:r>
            <a:r>
              <a:rPr lang="ru-RU" sz="1200" b="1" dirty="0" smtClean="0">
                <a:latin typeface="+mn-lt"/>
              </a:rPr>
              <a:t>. </a:t>
            </a:r>
          </a:p>
          <a:p>
            <a:pPr marL="180000" lvl="1"/>
            <a:r>
              <a:rPr lang="ru-RU" sz="1200" b="1" dirty="0" smtClean="0">
                <a:latin typeface="+mn-lt"/>
              </a:rPr>
              <a:t>Право: АО «</a:t>
            </a:r>
            <a:r>
              <a:rPr lang="ru-RU" sz="1200" b="1" dirty="0" err="1" smtClean="0">
                <a:latin typeface="+mn-lt"/>
              </a:rPr>
              <a:t>Атомэнергопроект</a:t>
            </a:r>
            <a:r>
              <a:rPr lang="ru-RU" sz="1200" b="1" dirty="0" smtClean="0">
                <a:latin typeface="+mn-lt"/>
              </a:rPr>
              <a:t>»</a:t>
            </a:r>
          </a:p>
          <a:p>
            <a:pPr marL="180000" lvl="1"/>
            <a:r>
              <a:rPr lang="ru-RU" sz="1200" b="1" dirty="0" smtClean="0">
                <a:latin typeface="+mn-lt"/>
              </a:rPr>
              <a:t>выписка №</a:t>
            </a:r>
            <a:r>
              <a:rPr lang="ru-RU" sz="1200" dirty="0" smtClean="0"/>
              <a:t> </a:t>
            </a:r>
            <a:r>
              <a:rPr lang="ru-RU" sz="1200" b="1" dirty="0" smtClean="0"/>
              <a:t>47:15:0106009:1624-47/097/2021-2</a:t>
            </a:r>
            <a:endParaRPr lang="ru-RU" sz="1200" b="1" dirty="0"/>
          </a:p>
          <a:p>
            <a:pPr marL="180000" lvl="1"/>
            <a:r>
              <a:rPr lang="ru-RU" sz="1200" b="1" dirty="0" smtClean="0"/>
              <a:t>от 30.08.2021</a:t>
            </a:r>
            <a:endParaRPr lang="ru-RU" dirty="0"/>
          </a:p>
          <a:p>
            <a:pPr marL="180000" lvl="1"/>
            <a:r>
              <a:rPr lang="ru-RU" sz="1200" b="1" dirty="0" smtClean="0">
                <a:latin typeface="+mn-lt"/>
              </a:rPr>
              <a:t>Кадастровый паспорт:  № </a:t>
            </a:r>
            <a:r>
              <a:rPr lang="ru-RU" sz="1200" b="1" dirty="0"/>
              <a:t>77/501/14-1271853 от </a:t>
            </a:r>
            <a:r>
              <a:rPr lang="ru-RU" sz="1200" b="1" dirty="0" smtClean="0"/>
              <a:t>22.12.2014 </a:t>
            </a:r>
          </a:p>
          <a:p>
            <a:pPr marL="180000" lvl="1"/>
            <a:r>
              <a:rPr lang="ru-RU" sz="1200" b="1" dirty="0" smtClean="0"/>
              <a:t>Кадастровый номер: 47:15:0106009:1624</a:t>
            </a:r>
          </a:p>
          <a:p>
            <a:pPr marL="180000" lvl="1"/>
            <a:r>
              <a:rPr lang="ru-RU" sz="1200" b="1" dirty="0" smtClean="0">
                <a:cs typeface="Arial" charset="0"/>
              </a:rPr>
              <a:t>О</a:t>
            </a: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бременения</a:t>
            </a:r>
            <a:r>
              <a:rPr lang="ru-RU" sz="1200" dirty="0">
                <a:solidFill>
                  <a:schemeClr val="tx1"/>
                </a:solidFill>
                <a:latin typeface="+mn-lt"/>
                <a:cs typeface="Arial" charset="0"/>
              </a:rPr>
              <a:t>: </a:t>
            </a:r>
            <a:r>
              <a:rPr lang="ru-RU" sz="1200" b="1" dirty="0"/>
              <a:t>не зарегистрировано </a:t>
            </a:r>
            <a:endParaRPr lang="ru-RU" sz="1200" b="1" dirty="0" smtClean="0"/>
          </a:p>
          <a:p>
            <a:pPr marL="180000" lvl="1"/>
            <a:r>
              <a:rPr lang="ru-RU" sz="1200" b="1" dirty="0" smtClean="0"/>
              <a:t>Этаж: 8/9</a:t>
            </a:r>
          </a:p>
          <a:p>
            <a:pPr marL="180000" lvl="1"/>
            <a:r>
              <a:rPr lang="ru-RU" sz="1200" b="1" dirty="0" smtClean="0"/>
              <a:t>Год постройки: 1984</a:t>
            </a:r>
          </a:p>
          <a:p>
            <a:pPr marL="180000" lvl="1"/>
            <a:r>
              <a:rPr lang="ru-RU" sz="1200" b="1" dirty="0" smtClean="0"/>
              <a:t>Тип планировки: массовое жилье, Сов. застройки</a:t>
            </a:r>
            <a:endParaRPr lang="ru-RU" dirty="0"/>
          </a:p>
          <a:p>
            <a:pPr marL="180000" lvl="1"/>
            <a:r>
              <a:rPr lang="ru-RU" sz="1200" b="1" dirty="0" smtClean="0"/>
              <a:t>Материал стен: кирпич</a:t>
            </a:r>
          </a:p>
          <a:p>
            <a:pPr marL="180000" lvl="1"/>
            <a:r>
              <a:rPr lang="ru-RU" sz="1200" b="1" dirty="0" smtClean="0"/>
              <a:t>Плита: электрическая</a:t>
            </a:r>
          </a:p>
          <a:p>
            <a:pPr marL="180000" lvl="1"/>
            <a:r>
              <a:rPr lang="ru-RU" sz="1200" b="1" dirty="0" smtClean="0"/>
              <a:t>2 лоджии</a:t>
            </a:r>
          </a:p>
          <a:p>
            <a:pPr marL="180000" lvl="1"/>
            <a:endParaRPr lang="ru-RU" sz="1200" b="1" dirty="0"/>
          </a:p>
        </p:txBody>
      </p:sp>
      <p:sp>
        <p:nvSpPr>
          <p:cNvPr id="88" name="Полилиния 87"/>
          <p:cNvSpPr/>
          <p:nvPr/>
        </p:nvSpPr>
        <p:spPr bwMode="auto">
          <a:xfrm>
            <a:off x="5508504" y="3068960"/>
            <a:ext cx="3600000" cy="1049939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endParaRPr lang="ru-RU" sz="1200" dirty="0"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652120" y="3952450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/>
              <a:t>Инженерные </a:t>
            </a:r>
            <a:r>
              <a:rPr lang="ru-RU" dirty="0" smtClean="0"/>
              <a:t>коммуникации (мощности)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496600" y="4320287"/>
            <a:ext cx="3587023" cy="93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1200" b="1" dirty="0">
                <a:latin typeface="+mn-lt"/>
              </a:rPr>
              <a:t>Электричество: </a:t>
            </a:r>
            <a:r>
              <a:rPr lang="ru-RU" sz="1200" b="1" dirty="0" smtClean="0">
                <a:latin typeface="+mn-lt"/>
              </a:rPr>
              <a:t>есть</a:t>
            </a:r>
          </a:p>
          <a:p>
            <a:pPr marL="180000" lvl="1"/>
            <a:r>
              <a:rPr lang="ru-RU" sz="1200" b="1" dirty="0" smtClean="0">
                <a:latin typeface="+mn-lt"/>
              </a:rPr>
              <a:t>Водоснабжение: центральное </a:t>
            </a:r>
            <a:endParaRPr lang="ru-RU" sz="1200" dirty="0" smtClean="0">
              <a:latin typeface="+mn-lt"/>
            </a:endParaRPr>
          </a:p>
          <a:p>
            <a:pPr marL="180000" lvl="1"/>
            <a:r>
              <a:rPr lang="ru-RU" sz="1200" b="1" dirty="0" smtClean="0">
                <a:latin typeface="+mn-lt"/>
              </a:rPr>
              <a:t>Канализация</a:t>
            </a:r>
            <a:r>
              <a:rPr lang="ru-RU" sz="1200" b="1" dirty="0">
                <a:latin typeface="+mn-lt"/>
              </a:rPr>
              <a:t>: </a:t>
            </a:r>
            <a:r>
              <a:rPr lang="ru-RU" sz="1200" b="1" dirty="0" smtClean="0">
                <a:latin typeface="+mn-lt"/>
              </a:rPr>
              <a:t>центральная</a:t>
            </a:r>
            <a:endParaRPr lang="ru-RU" sz="1200" dirty="0" smtClean="0">
              <a:latin typeface="+mn-lt"/>
            </a:endParaRPr>
          </a:p>
          <a:p>
            <a:pPr marL="180000" lvl="1"/>
            <a:r>
              <a:rPr lang="ru-RU" sz="1200" b="1" dirty="0" smtClean="0">
                <a:latin typeface="+mn-lt"/>
              </a:rPr>
              <a:t>Теплоснабжение: центральное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8341714" y="6452791"/>
            <a:ext cx="811212" cy="377825"/>
          </a:xfrm>
        </p:spPr>
        <p:txBody>
          <a:bodyPr/>
          <a:lstStyle/>
          <a:p>
            <a:pPr algn="ctr">
              <a:defRPr/>
            </a:pPr>
            <a:fld id="{58C9DAD9-0460-481D-8B9F-84A479B5BBA4}" type="slidenum">
              <a:rPr lang="ru-RU" sz="1600" b="1" smtClean="0">
                <a:solidFill>
                  <a:srgbClr val="0070C0"/>
                </a:solidFill>
              </a:rPr>
              <a:pPr algn="ctr">
                <a:defRPr/>
              </a:pPr>
              <a:t>1</a:t>
            </a:fld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16496" y="5349792"/>
            <a:ext cx="3420000" cy="346197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200" dirty="0" smtClean="0"/>
              <a:t>Контактная информация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580112" y="5805264"/>
            <a:ext cx="342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Лучников Константин Вадимович,</a:t>
            </a:r>
          </a:p>
          <a:p>
            <a:r>
              <a:rPr lang="ru-RU" sz="1000" b="1" dirty="0" smtClean="0"/>
              <a:t>тел</a:t>
            </a:r>
            <a:r>
              <a:rPr lang="ru-RU" sz="1000" b="1" dirty="0"/>
              <a:t>.: 8 910 393 01 10 тел. +7(831) </a:t>
            </a:r>
            <a:r>
              <a:rPr lang="ru-RU" sz="1000" b="1" dirty="0" smtClean="0"/>
              <a:t>421-79-00, </a:t>
            </a:r>
            <a:r>
              <a:rPr lang="ru-RU" sz="1000" b="1" dirty="0" err="1" smtClean="0"/>
              <a:t>доб</a:t>
            </a:r>
            <a:r>
              <a:rPr lang="ru-RU" sz="1000" b="1" dirty="0" smtClean="0"/>
              <a:t> 224-88</a:t>
            </a:r>
          </a:p>
          <a:p>
            <a:r>
              <a:rPr lang="ru-RU" sz="1000" b="1" dirty="0" smtClean="0"/>
              <a:t> </a:t>
            </a:r>
            <a:r>
              <a:rPr lang="en-US" sz="1000" b="1" dirty="0"/>
              <a:t>E-mail</a:t>
            </a:r>
            <a:r>
              <a:rPr lang="ru-RU" sz="1000" b="1" dirty="0"/>
              <a:t>: </a:t>
            </a:r>
            <a:r>
              <a:rPr lang="ru-RU" sz="1000" b="1" dirty="0" smtClean="0"/>
              <a:t>k.luchnikov@ase-ec.ru</a:t>
            </a:r>
            <a:endParaRPr lang="en-US" sz="1000" b="1" dirty="0">
              <a:hlinkClick r:id="rId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1302687"/>
            <a:ext cx="4968552" cy="3048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51520" y="1340768"/>
            <a:ext cx="4862331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Открытый аукцион </a:t>
            </a:r>
            <a:r>
              <a:rPr lang="ru-RU" sz="1200" dirty="0"/>
              <a:t>на </a:t>
            </a:r>
            <a:r>
              <a:rPr lang="ru-RU" sz="1200" dirty="0" smtClean="0"/>
              <a:t>понижение </a:t>
            </a:r>
            <a:r>
              <a:rPr lang="ru-RU" sz="1200" dirty="0"/>
              <a:t>в электронной форме, начальная стоимость </a:t>
            </a:r>
            <a:r>
              <a:rPr lang="ru-RU" sz="1200" dirty="0" smtClean="0"/>
              <a:t>7,</a:t>
            </a:r>
            <a:r>
              <a:rPr lang="ru-RU" sz="1200" dirty="0"/>
              <a:t>5</a:t>
            </a:r>
            <a:r>
              <a:rPr lang="ru-RU" sz="1200" dirty="0" smtClean="0"/>
              <a:t> </a:t>
            </a:r>
            <a:r>
              <a:rPr lang="ru-RU" sz="1200" dirty="0"/>
              <a:t>млн. руб., </a:t>
            </a:r>
            <a:r>
              <a:rPr lang="ru-RU" sz="1200" dirty="0" smtClean="0"/>
              <a:t>цена </a:t>
            </a:r>
            <a:r>
              <a:rPr lang="ru-RU" sz="1200" dirty="0"/>
              <a:t>отсечения 5</a:t>
            </a:r>
            <a:r>
              <a:rPr lang="ru-RU" sz="1200" dirty="0" smtClean="0"/>
              <a:t> </a:t>
            </a:r>
            <a:r>
              <a:rPr lang="ru-RU" sz="1200" dirty="0"/>
              <a:t>млн. руб. </a:t>
            </a:r>
            <a:r>
              <a:rPr lang="ru-RU" sz="1200" dirty="0" smtClean="0"/>
              <a:t>шаг аукциона повышение </a:t>
            </a:r>
            <a:r>
              <a:rPr lang="en-US" sz="1200" dirty="0" smtClean="0"/>
              <a:t>5</a:t>
            </a:r>
            <a:r>
              <a:rPr lang="ru-RU" sz="1200" dirty="0" smtClean="0"/>
              <a:t>0 </a:t>
            </a:r>
            <a:r>
              <a:rPr lang="ru-RU" sz="1200" dirty="0"/>
              <a:t>тыс. </a:t>
            </a:r>
            <a:r>
              <a:rPr lang="ru-RU" sz="1200" dirty="0" smtClean="0"/>
              <a:t>руб. </a:t>
            </a:r>
            <a:r>
              <a:rPr lang="ru-RU" sz="1200" dirty="0"/>
              <a:t>/</a:t>
            </a:r>
            <a:r>
              <a:rPr lang="ru-RU" sz="1200" dirty="0" smtClean="0"/>
              <a:t>понижение 12</a:t>
            </a:r>
            <a:r>
              <a:rPr lang="en-US" sz="1200" dirty="0" smtClean="0"/>
              <a:t>5</a:t>
            </a:r>
            <a:r>
              <a:rPr lang="ru-RU" sz="1200" dirty="0" smtClean="0"/>
              <a:t> </a:t>
            </a:r>
            <a:r>
              <a:rPr lang="ru-RU" sz="1200" dirty="0"/>
              <a:t>тыс. руб., размер задатка </a:t>
            </a:r>
            <a:r>
              <a:rPr lang="ru-RU" sz="1200" dirty="0" smtClean="0"/>
              <a:t>2.5 </a:t>
            </a:r>
            <a:r>
              <a:rPr lang="ru-RU" sz="1200" dirty="0"/>
              <a:t>млн. руб., период приема заявок до </a:t>
            </a:r>
            <a:r>
              <a:rPr lang="ru-RU" sz="1200" dirty="0" smtClean="0"/>
              <a:t>10.00</a:t>
            </a:r>
            <a:r>
              <a:rPr lang="en-US" sz="1200" dirty="0" smtClean="0"/>
              <a:t> </a:t>
            </a:r>
            <a:r>
              <a:rPr lang="ru-RU" sz="1200" dirty="0"/>
              <a:t>3</a:t>
            </a:r>
            <a:r>
              <a:rPr lang="en-US" sz="1200" dirty="0" smtClean="0"/>
              <a:t>1.</a:t>
            </a:r>
            <a:r>
              <a:rPr lang="ru-RU" sz="1200" dirty="0" smtClean="0"/>
              <a:t>12</a:t>
            </a:r>
            <a:r>
              <a:rPr lang="en-US" sz="1200" dirty="0" smtClean="0"/>
              <a:t>.2023</a:t>
            </a:r>
            <a:endParaRPr lang="ru-RU" sz="1200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4510802"/>
            <a:ext cx="2412816" cy="17703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4519863"/>
            <a:ext cx="2412816" cy="1747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3568" y="52292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222124" y="521129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07105" y="6468537"/>
            <a:ext cx="8249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Ссылка на </a:t>
            </a:r>
            <a:r>
              <a:rPr lang="en-US" sz="1200" b="1" dirty="0" smtClean="0"/>
              <a:t>atomproperty.ru </a:t>
            </a:r>
            <a:r>
              <a:rPr lang="ru-RU" sz="1200" b="1" dirty="0" smtClean="0"/>
              <a:t>и ЭТП:</a:t>
            </a:r>
            <a:r>
              <a:rPr lang="en-US" sz="1200" b="1" dirty="0"/>
              <a:t> </a:t>
            </a:r>
            <a:r>
              <a:rPr lang="ru-RU" sz="1200" dirty="0">
                <a:hlinkClick r:id="rId6"/>
              </a:rPr>
              <a:t>https://</a:t>
            </a:r>
            <a:r>
              <a:rPr lang="ru-RU" sz="1200" dirty="0" smtClean="0">
                <a:hlinkClick r:id="rId6"/>
              </a:rPr>
              <a:t>atomproperty.ru/sale/</a:t>
            </a:r>
            <a:r>
              <a:rPr lang="en-US" sz="1200" dirty="0" smtClean="0">
                <a:hlinkClick r:id="rId6"/>
              </a:rPr>
              <a:t>72474</a:t>
            </a:r>
            <a:r>
              <a:rPr lang="en-US" sz="1200" dirty="0" smtClean="0"/>
              <a:t> </a:t>
            </a:r>
            <a:r>
              <a:rPr lang="ru-RU" sz="1200" dirty="0" smtClean="0"/>
              <a:t>;</a:t>
            </a:r>
            <a:r>
              <a:rPr lang="en-US" sz="1200" dirty="0" smtClean="0"/>
              <a:t> </a:t>
            </a:r>
          </a:p>
          <a:p>
            <a:r>
              <a:rPr lang="en-US" sz="1200" u="sng" dirty="0">
                <a:hlinkClick r:id="rId7"/>
              </a:rPr>
              <a:t>https://</a:t>
            </a:r>
            <a:r>
              <a:rPr lang="en-US" sz="1200" u="sng" dirty="0" smtClean="0">
                <a:hlinkClick r:id="rId7"/>
              </a:rPr>
              <a:t>www.a-k-d.ru/tender/7</a:t>
            </a:r>
            <a:r>
              <a:rPr lang="ru-RU" sz="1200" u="sng" dirty="0" smtClean="0">
                <a:hlinkClick r:id="rId7"/>
              </a:rPr>
              <a:t>6174</a:t>
            </a:r>
            <a:r>
              <a:rPr lang="ru-RU" sz="1200" u="sng" dirty="0" smtClean="0"/>
              <a:t> </a:t>
            </a:r>
            <a:r>
              <a:rPr lang="en-US" sz="1200" u="sng" dirty="0" smtClean="0"/>
              <a:t> </a:t>
            </a:r>
            <a:r>
              <a:rPr lang="ru-RU" sz="1200" u="sng" dirty="0" smtClean="0"/>
              <a:t> , </a:t>
            </a:r>
            <a:r>
              <a:rPr lang="en-US" sz="1200" u="sng" dirty="0" smtClean="0"/>
              <a:t>AS03</a:t>
            </a:r>
            <a:r>
              <a:rPr lang="ru-RU" sz="1200" u="sng" smtClean="0"/>
              <a:t>469 </a:t>
            </a:r>
            <a:endParaRPr lang="ru-RU" sz="1200" dirty="0"/>
          </a:p>
        </p:txBody>
      </p:sp>
      <p:pic>
        <p:nvPicPr>
          <p:cNvPr id="28" name="Picture 2" descr="Картинки по запросу росатом логотип"/>
          <p:cNvPicPr>
            <a:picLocks noChangeAspect="1" noChangeArrowheads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83768" y="2192584"/>
            <a:ext cx="432048" cy="341587"/>
          </a:xfrm>
          <a:prstGeom prst="teardrop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 descr="image3.jpeg"/>
          <p:cNvPicPr/>
          <p:nvPr/>
        </p:nvPicPr>
        <p:blipFill>
          <a:blip r:embed="rId9" r:link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37" y="4510802"/>
            <a:ext cx="2438808" cy="1770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Рисунок 28" descr="image1.jpeg"/>
          <p:cNvPicPr/>
          <p:nvPr/>
        </p:nvPicPr>
        <p:blipFill>
          <a:blip r:embed="rId11" r:link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4519863"/>
            <a:ext cx="2412816" cy="1747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Рисунок 29" descr="image0.jpeg"/>
          <p:cNvPicPr/>
          <p:nvPr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93" y="2117263"/>
            <a:ext cx="4871257" cy="21919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91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5116</TotalTime>
  <Words>217</Words>
  <Application>Microsoft Office PowerPoint</Application>
  <PresentationFormat>Экран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Трехкомнатная квартира, общей площадью 61,1 кв. м, расположенная по адресу: Россия, Ленинградская область, г. Сосновый Бор, проспект Героев, дом 5, кв 140 принадлежащая АО «Атомэнергопроект».</vt:lpstr>
    </vt:vector>
  </TitlesOfParts>
  <Company>Rosatom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Зоя Александровна</dc:creator>
  <cp:lastModifiedBy>User</cp:lastModifiedBy>
  <cp:revision>125</cp:revision>
  <dcterms:created xsi:type="dcterms:W3CDTF">2016-10-31T13:36:47Z</dcterms:created>
  <dcterms:modified xsi:type="dcterms:W3CDTF">2023-12-05T07:38:26Z</dcterms:modified>
</cp:coreProperties>
</file>