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81" d="100"/>
          <a:sy n="81" d="100"/>
        </p:scale>
        <p:origin x="8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0" y="-1597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Земельный </a:t>
            </a:r>
            <a:r>
              <a:rPr lang="ru-RU" dirty="0" smtClean="0"/>
              <a:t>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Имущественный комплекс, расположенный по адресу: </a:t>
            </a:r>
            <a:b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Ленинградская обл., г. Сосновый бор, Промзона</a:t>
            </a: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2780928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Здания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52120" y="1556792"/>
            <a:ext cx="3456384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Площадь: </a:t>
            </a:r>
            <a:r>
              <a:rPr lang="ru-RU" sz="1200" b="1" dirty="0" smtClean="0">
                <a:solidFill>
                  <a:prstClr val="black"/>
                </a:solidFill>
              </a:rPr>
              <a:t>220487кв</a:t>
            </a:r>
            <a:r>
              <a:rPr lang="ru-RU" sz="1200" b="1" dirty="0">
                <a:solidFill>
                  <a:prstClr val="black"/>
                </a:solidFill>
              </a:rPr>
              <a:t>. м.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Право: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Собственность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Кадастровый номер: </a:t>
            </a:r>
            <a:r>
              <a:rPr lang="ru-RU" sz="1200" b="1" dirty="0"/>
              <a:t>47:15:0112002:15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Обременения </a:t>
            </a:r>
            <a:r>
              <a:rPr lang="ru-RU" sz="1200" b="1" dirty="0">
                <a:solidFill>
                  <a:prstClr val="black"/>
                </a:solidFill>
              </a:rPr>
              <a:t>: </a:t>
            </a:r>
            <a:r>
              <a:rPr lang="ru-RU" sz="1200" b="1" dirty="0" smtClean="0">
                <a:solidFill>
                  <a:prstClr val="black"/>
                </a:solidFill>
              </a:rPr>
              <a:t>краткосрочная аренда части ЗУ</a:t>
            </a:r>
            <a:endParaRPr lang="ru-RU" sz="1200" b="1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Категория земель: земли населенных пунктов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ВРИ</a:t>
            </a:r>
            <a:r>
              <a:rPr lang="ru-RU" sz="1200" b="1" dirty="0" smtClean="0">
                <a:solidFill>
                  <a:prstClr val="black"/>
                </a:solidFill>
              </a:rPr>
              <a:t>:</a:t>
            </a:r>
            <a:r>
              <a:rPr lang="ru-RU" sz="1200" b="1" dirty="0" smtClean="0"/>
              <a:t> </a:t>
            </a:r>
            <a:r>
              <a:rPr lang="ru-RU" sz="1200" b="1" dirty="0"/>
              <a:t>размещение промышленной площадки</a:t>
            </a: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52120" y="3068961"/>
            <a:ext cx="3456384" cy="93610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Площадь:</a:t>
            </a:r>
            <a:r>
              <a:rPr lang="en-US" sz="1200" b="1" dirty="0">
                <a:solidFill>
                  <a:prstClr val="black"/>
                </a:solidFill>
              </a:rPr>
              <a:t>   </a:t>
            </a:r>
            <a:r>
              <a:rPr lang="ru-RU" sz="1200" b="1" dirty="0" smtClean="0">
                <a:solidFill>
                  <a:prstClr val="black"/>
                </a:solidFill>
              </a:rPr>
              <a:t>9456,8  </a:t>
            </a:r>
            <a:r>
              <a:rPr lang="ru-RU" sz="1200" b="1" dirty="0">
                <a:solidFill>
                  <a:prstClr val="black"/>
                </a:solidFill>
              </a:rPr>
              <a:t>кв. м.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Право:</a:t>
            </a:r>
            <a:r>
              <a:rPr lang="en-US" sz="1200" b="1" dirty="0">
                <a:solidFill>
                  <a:prstClr val="black"/>
                </a:solidFill>
              </a:rPr>
              <a:t>   </a:t>
            </a:r>
            <a:r>
              <a:rPr lang="ru-RU" sz="1200" b="1" dirty="0">
                <a:solidFill>
                  <a:prstClr val="black"/>
                </a:solidFill>
              </a:rPr>
              <a:t>Собственность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Обременения: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/>
              <a:t>договор аренды  на часть здания </a:t>
            </a:r>
            <a:r>
              <a:rPr lang="ru-RU" sz="1200" b="1" dirty="0" smtClean="0">
                <a:solidFill>
                  <a:prstClr val="black"/>
                </a:solidFill>
              </a:rPr>
              <a:t>Состояние</a:t>
            </a:r>
            <a:r>
              <a:rPr lang="ru-RU" sz="1200" b="1" dirty="0">
                <a:solidFill>
                  <a:prstClr val="black"/>
                </a:solidFill>
              </a:rPr>
              <a:t>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 smtClean="0"/>
              <a:t>удовлетворительное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628208" y="3988545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4410" y="4341780"/>
            <a:ext cx="3456384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/>
              <a:t>Электричество: 2800 </a:t>
            </a:r>
            <a:r>
              <a:rPr lang="ru-RU" sz="1200" b="1" dirty="0" err="1"/>
              <a:t>кВА</a:t>
            </a:r>
            <a:r>
              <a:rPr lang="ru-RU" sz="1200" b="1" dirty="0"/>
              <a:t> (установленная)</a:t>
            </a:r>
            <a:endParaRPr lang="ru-RU" sz="1200" dirty="0"/>
          </a:p>
          <a:p>
            <a:r>
              <a:rPr lang="ru-RU" sz="1200" b="1" dirty="0"/>
              <a:t>Водоснабжение: от ЛАЭС</a:t>
            </a:r>
            <a:endParaRPr lang="ru-RU" sz="1200" dirty="0"/>
          </a:p>
          <a:p>
            <a:r>
              <a:rPr lang="ru-RU" sz="1200" b="1" dirty="0"/>
              <a:t>Канализация: от ЛАЭС</a:t>
            </a:r>
            <a:endParaRPr lang="ru-RU" sz="1200" dirty="0"/>
          </a:p>
          <a:p>
            <a:r>
              <a:rPr lang="ru-RU" sz="1200" b="1" dirty="0"/>
              <a:t>Теплоснабжение: от ЛАЭС</a:t>
            </a:r>
            <a:endParaRPr lang="ru-RU" sz="1200" dirty="0"/>
          </a:p>
          <a:p>
            <a:r>
              <a:rPr lang="ru-RU" sz="1200" b="1" dirty="0"/>
              <a:t>Газоснабжение: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4410" y="5292599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0" y="5625296"/>
            <a:ext cx="342000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 smtClean="0"/>
              <a:t>Марышев Михаил Вениаминович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ru-RU" sz="1200" b="1" dirty="0" smtClean="0"/>
              <a:t>8 </a:t>
            </a:r>
            <a:r>
              <a:rPr lang="ru-RU" sz="1200" b="1" dirty="0"/>
              <a:t>(812) 346-90-29 (доб. 41-53</a:t>
            </a:r>
            <a:r>
              <a:rPr lang="ru-RU" sz="1200" b="1" dirty="0" smtClean="0"/>
              <a:t>)</a:t>
            </a:r>
          </a:p>
          <a:p>
            <a:pPr>
              <a:spcBef>
                <a:spcPts val="50"/>
              </a:spcBef>
            </a:pPr>
            <a:r>
              <a:rPr lang="en-US" sz="1200" b="1" dirty="0" smtClean="0">
                <a:hlinkClick r:id="rId4"/>
              </a:rPr>
              <a:t>mmv@khlopin.ru</a:t>
            </a:r>
            <a:r>
              <a:rPr lang="ru-RU" sz="1200" b="1" dirty="0" smtClean="0"/>
              <a:t>  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650559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ЭТП:</a:t>
            </a:r>
            <a:r>
              <a:rPr lang="ru-RU" sz="1400" dirty="0" err="1"/>
              <a:t>https</a:t>
            </a:r>
            <a:r>
              <a:rPr lang="ru-RU" sz="1400" dirty="0"/>
              <a:t>://www.roseltorg.ru/procedure/COM05082100038</a:t>
            </a:r>
          </a:p>
          <a:p>
            <a:endParaRPr lang="ru-RU" dirty="0"/>
          </a:p>
        </p:txBody>
      </p:sp>
      <p:pic>
        <p:nvPicPr>
          <p:cNvPr id="26" name="Picture 3" descr="W:\Общая\недвижимое имущество\С.Б. внешний вид 202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9" y="4613023"/>
            <a:ext cx="2312037" cy="17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W:\Общая\недвижимое имущество\С.Б. внешний вид 2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73" y="4613023"/>
            <a:ext cx="2333629" cy="17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2390"/>
            <a:ext cx="4667258" cy="324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13022"/>
            <a:ext cx="360040" cy="361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693825" cy="9971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Аукцион на понижение (с рассрочкой платежа)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Н</a:t>
            </a:r>
            <a:r>
              <a:rPr lang="ru-RU" sz="1400" b="1" dirty="0" smtClean="0">
                <a:solidFill>
                  <a:srgbClr val="0070C0"/>
                </a:solidFill>
              </a:rPr>
              <a:t>ачальная </a:t>
            </a:r>
            <a:r>
              <a:rPr lang="ru-RU" sz="1400" b="1" dirty="0">
                <a:solidFill>
                  <a:srgbClr val="0070C0"/>
                </a:solidFill>
              </a:rPr>
              <a:t>стоимость </a:t>
            </a:r>
            <a:r>
              <a:rPr lang="ru-RU" sz="1400" b="1" dirty="0" smtClean="0">
                <a:solidFill>
                  <a:srgbClr val="0070C0"/>
                </a:solidFill>
              </a:rPr>
              <a:t>308 088 558,04 руб</a:t>
            </a:r>
            <a:r>
              <a:rPr lang="ru-RU" sz="14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Цена отсечения 136 760 </a:t>
            </a:r>
            <a:r>
              <a:rPr lang="ru-RU" sz="1400" b="1" dirty="0">
                <a:solidFill>
                  <a:srgbClr val="0070C0"/>
                </a:solidFill>
              </a:rPr>
              <a:t>000 </a:t>
            </a:r>
            <a:r>
              <a:rPr lang="ru-RU" sz="1400" b="1" dirty="0" smtClean="0">
                <a:solidFill>
                  <a:srgbClr val="0070C0"/>
                </a:solidFill>
              </a:rPr>
              <a:t>руб</a:t>
            </a:r>
            <a:r>
              <a:rPr lang="ru-RU" sz="1400" b="1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Прием </a:t>
            </a:r>
            <a:r>
              <a:rPr lang="ru-RU" sz="1400" b="1" smtClean="0">
                <a:solidFill>
                  <a:srgbClr val="0070C0"/>
                </a:solidFill>
              </a:rPr>
              <a:t>заявок </a:t>
            </a:r>
            <a:r>
              <a:rPr lang="ru-RU" sz="1400" b="1" smtClean="0">
                <a:solidFill>
                  <a:srgbClr val="0070C0"/>
                </a:solidFill>
              </a:rPr>
              <a:t>06.08.2021(16.00</a:t>
            </a:r>
            <a:r>
              <a:rPr lang="ru-RU" sz="1400" b="1" dirty="0" smtClean="0">
                <a:solidFill>
                  <a:srgbClr val="0070C0"/>
                </a:solidFill>
              </a:rPr>
              <a:t>) - 27.09.2021(08.00)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137</Words>
  <Application>Microsoft Office PowerPoint</Application>
  <PresentationFormat>Экран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Имущественный комплекс, расположенный по адресу:  Ленинградская обл., г. Сосновый бор, Промзона</vt:lpstr>
    </vt:vector>
  </TitlesOfParts>
  <Company>Rosatom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MMV</cp:lastModifiedBy>
  <cp:revision>66</cp:revision>
  <dcterms:created xsi:type="dcterms:W3CDTF">2018-01-29T13:52:34Z</dcterms:created>
  <dcterms:modified xsi:type="dcterms:W3CDTF">2021-08-06T07:25:28Z</dcterms:modified>
</cp:coreProperties>
</file>