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.png" ContentType="image/png"/>
  <Override PartName="/ppt/media/image4.png" ContentType="image/png"/>
  <Override PartName="/ppt/media/image7.png" ContentType="image/png"/>
  <Override PartName="/ppt/media/image8.png" ContentType="image/png"/>
  <Override PartName="/ppt/media/image1.png" ContentType="image/png"/>
  <Override PartName="/ppt/media/image2.png" ContentType="image/png"/>
  <Override PartName="/ppt/media/image6.jpeg" ContentType="image/jpeg"/>
  <Override PartName="/ppt/media/image3.png" ContentType="image/png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8DB76F7-31D2-43A6-91D0-244CAC1B1F5C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480" cy="3426480"/>
          </a:xfrm>
          <a:prstGeom prst="rect">
            <a:avLst/>
          </a:prstGeom>
        </p:spPr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90F1114-98BA-4D72-AD1F-E3A51ABCB00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hyperlink" Target="mailto:KiselevaEE@SAES.RU" TargetMode="External"/><Relationship Id="rId10" Type="http://schemas.openxmlformats.org/officeDocument/2006/relationships/hyperlink" Target="http://www.atomproperty.ru/" TargetMode="External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51640" y="1222560"/>
            <a:ext cx="4965840" cy="311544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-540000" y="2520"/>
            <a:ext cx="9141120" cy="685512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0" y="0"/>
            <a:ext cx="914112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5699160" y="1253520"/>
            <a:ext cx="3443760" cy="28332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Земельный участок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253080" y="177120"/>
            <a:ext cx="8204400" cy="900360"/>
          </a:xfrm>
          <a:prstGeom prst="rect">
            <a:avLst/>
          </a:prstGeom>
          <a:noFill/>
          <a:ln w="0">
            <a:noFill/>
          </a:ln>
          <a:effectLst>
            <a:outerShdw dir="2700000" dist="16800">
              <a:srgbClr val="0000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37000"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Имущественный комплекс в составе объектов: «административно-бытового корпуса», «Здания административно-бытового корпуса» и земельного участка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Адрес: Смоленская область, г Смоленск, ул Смольянинова, д 5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112320" y="6428520"/>
            <a:ext cx="21924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953735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5760000" y="2520000"/>
            <a:ext cx="3382920" cy="28512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административно-бытовой корпус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9" name="CustomShape 7"/>
          <p:cNvSpPr/>
          <p:nvPr/>
        </p:nvSpPr>
        <p:spPr>
          <a:xfrm>
            <a:off x="5580000" y="1613880"/>
            <a:ext cx="3472560" cy="89748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1 707 кв. м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 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67:27:0031002:66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Категория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земли населенных пунктов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ВРИ:  под административно-бытовым корпусом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5508360" y="3069000"/>
            <a:ext cx="3597120" cy="104688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9"/>
          <p:cNvSpPr/>
          <p:nvPr/>
        </p:nvSpPr>
        <p:spPr>
          <a:xfrm>
            <a:off x="5724000" y="4810320"/>
            <a:ext cx="3417120" cy="28332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Инженерные коммуникации (мощности)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2" name="CustomShape 10"/>
          <p:cNvSpPr/>
          <p:nvPr/>
        </p:nvSpPr>
        <p:spPr>
          <a:xfrm>
            <a:off x="5496480" y="4320360"/>
            <a:ext cx="3584160" cy="933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11"/>
          <p:cNvSpPr/>
          <p:nvPr/>
        </p:nvSpPr>
        <p:spPr>
          <a:xfrm>
            <a:off x="5724000" y="5906880"/>
            <a:ext cx="3417120" cy="28512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Контактная информация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2"/>
          <a:stretch/>
        </p:blipFill>
        <p:spPr>
          <a:xfrm>
            <a:off x="198360" y="1302840"/>
            <a:ext cx="4965840" cy="293364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55" name="CustomShape 12"/>
          <p:cNvSpPr/>
          <p:nvPr/>
        </p:nvSpPr>
        <p:spPr>
          <a:xfrm rot="21583800">
            <a:off x="191160" y="1234080"/>
            <a:ext cx="4969080" cy="104976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900" spc="-1" strike="noStrike">
                <a:solidFill>
                  <a:srgbClr val="0070c0"/>
                </a:solidFill>
                <a:latin typeface="Calibri"/>
                <a:ea typeface="DejaVu Sans"/>
              </a:rPr>
              <a:t>Аукцион в электронной форме на понижение с рассрочкой платежа по продаже имущественного комплекса в составе объектов: «административно-бытовой корпус», «Здание административно-бытового корпуса»и земельного участка под ними.</a:t>
            </a:r>
            <a:endParaRPr b="0" lang="ru-RU" sz="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900" spc="-1" strike="noStrike">
                <a:solidFill>
                  <a:srgbClr val="0070c0"/>
                </a:solidFill>
                <a:latin typeface="Calibri"/>
                <a:ea typeface="DejaVu Sans"/>
              </a:rPr>
              <a:t>Начальная стоимость — 72 571 000 руб., в том числе  НДС 10 932 833,34 руб., цена отсечения — 35 000 000 руб. с НДС., шаг аукциона  -  751 420 руб., размер задатка 10% от цены отсечения аукциона — 3 500 000 руб., период приема заявок — с 16.04.2023 по 16.05.2023 года 12:00 (время московское) 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263520" y="2555640"/>
            <a:ext cx="469296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Picture 2" descr=""/>
          <p:cNvPicPr/>
          <p:nvPr/>
        </p:nvPicPr>
        <p:blipFill>
          <a:blip r:embed="rId3"/>
          <a:stretch/>
        </p:blipFill>
        <p:spPr>
          <a:xfrm>
            <a:off x="216720" y="4349880"/>
            <a:ext cx="2409840" cy="176760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2" descr=""/>
          <p:cNvPicPr/>
          <p:nvPr/>
        </p:nvPicPr>
        <p:blipFill>
          <a:blip r:embed="rId4"/>
          <a:stretch/>
        </p:blipFill>
        <p:spPr>
          <a:xfrm>
            <a:off x="2750760" y="4340520"/>
            <a:ext cx="2445480" cy="177696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59" name="CustomShape 14"/>
          <p:cNvSpPr/>
          <p:nvPr/>
        </p:nvSpPr>
        <p:spPr>
          <a:xfrm>
            <a:off x="683640" y="5229360"/>
            <a:ext cx="143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Фото актива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" name="CustomShape 15"/>
          <p:cNvSpPr/>
          <p:nvPr/>
        </p:nvSpPr>
        <p:spPr>
          <a:xfrm>
            <a:off x="3222000" y="5211360"/>
            <a:ext cx="143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Фото актива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" name="CustomShape 16"/>
          <p:cNvSpPr/>
          <p:nvPr/>
        </p:nvSpPr>
        <p:spPr>
          <a:xfrm>
            <a:off x="0" y="6120000"/>
            <a:ext cx="6677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Ссылка на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atomproperty.ru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 ЭТП: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62" name="Рисунок 14" descr=""/>
          <p:cNvPicPr/>
          <p:nvPr/>
        </p:nvPicPr>
        <p:blipFill>
          <a:blip r:embed="rId5"/>
          <a:stretch/>
        </p:blipFill>
        <p:spPr>
          <a:xfrm rot="11400">
            <a:off x="201240" y="2368080"/>
            <a:ext cx="5013000" cy="1886040"/>
          </a:xfrm>
          <a:prstGeom prst="rect">
            <a:avLst/>
          </a:prstGeom>
          <a:ln w="0">
            <a:noFill/>
          </a:ln>
        </p:spPr>
      </p:pic>
      <p:sp>
        <p:nvSpPr>
          <p:cNvPr id="63" name="CustomShape 17"/>
          <p:cNvSpPr/>
          <p:nvPr/>
        </p:nvSpPr>
        <p:spPr>
          <a:xfrm>
            <a:off x="2520000" y="3060000"/>
            <a:ext cx="231480" cy="230040"/>
          </a:xfrm>
          <a:prstGeom prst="teardrop">
            <a:avLst>
              <a:gd name="adj" fmla="val 100000"/>
            </a:avLst>
          </a:pr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4" name="Рисунок 13" descr=""/>
          <p:cNvPicPr/>
          <p:nvPr/>
        </p:nvPicPr>
        <p:blipFill>
          <a:blip r:embed="rId7"/>
          <a:stretch/>
        </p:blipFill>
        <p:spPr>
          <a:xfrm>
            <a:off x="198360" y="4339080"/>
            <a:ext cx="2428200" cy="177840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9" descr=""/>
          <p:cNvPicPr/>
          <p:nvPr/>
        </p:nvPicPr>
        <p:blipFill>
          <a:blip r:embed="rId8"/>
          <a:stretch/>
        </p:blipFill>
        <p:spPr>
          <a:xfrm>
            <a:off x="2750760" y="4320000"/>
            <a:ext cx="2445480" cy="1797480"/>
          </a:xfrm>
          <a:prstGeom prst="rect">
            <a:avLst/>
          </a:prstGeom>
          <a:ln w="0">
            <a:noFill/>
          </a:ln>
        </p:spPr>
      </p:pic>
      <p:sp>
        <p:nvSpPr>
          <p:cNvPr id="66" name="CustomShape 18"/>
          <p:cNvSpPr/>
          <p:nvPr/>
        </p:nvSpPr>
        <p:spPr>
          <a:xfrm>
            <a:off x="5652000" y="2807640"/>
            <a:ext cx="3345480" cy="95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2 267,9 кв. м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67:27:0031002:221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Состояние: удовлетворительное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67" name="CustomShape 19"/>
          <p:cNvSpPr/>
          <p:nvPr/>
        </p:nvSpPr>
        <p:spPr>
          <a:xfrm>
            <a:off x="5760000" y="3634200"/>
            <a:ext cx="3381120" cy="32472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03"/>
              </a:spcAft>
              <a:tabLst>
                <a:tab algn="l" pos="0"/>
              </a:tabLst>
            </a:pPr>
            <a:r>
              <a:rPr b="1" lang="ru-RU" sz="1150" spc="-1" strike="noStrike">
                <a:solidFill>
                  <a:srgbClr val="ffffff"/>
                </a:solidFill>
                <a:latin typeface="Arial"/>
                <a:ea typeface="DejaVu Sans"/>
              </a:rPr>
              <a:t>Здание административно-бытового корпуса</a:t>
            </a:r>
            <a:endParaRPr b="0" lang="ru-RU" sz="1150" spc="-1" strike="noStrike">
              <a:latin typeface="Arial"/>
            </a:endParaRPr>
          </a:p>
        </p:txBody>
      </p:sp>
      <p:sp>
        <p:nvSpPr>
          <p:cNvPr id="68" name="CustomShape 20"/>
          <p:cNvSpPr/>
          <p:nvPr/>
        </p:nvSpPr>
        <p:spPr>
          <a:xfrm>
            <a:off x="5667120" y="3960000"/>
            <a:ext cx="3330360" cy="8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974,2 кв. м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67:27:0031002:278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Состояние: удовлетворительное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69" name="CustomShape 21"/>
          <p:cNvSpPr/>
          <p:nvPr/>
        </p:nvSpPr>
        <p:spPr>
          <a:xfrm>
            <a:off x="5750280" y="5042160"/>
            <a:ext cx="2529360" cy="7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Электричество: от сети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Водоснабжение: централизованное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Канализация: централизованная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Теплоснабжение: централизованное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Газоснабжение: централизованное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70" name="CustomShape 22"/>
          <p:cNvSpPr/>
          <p:nvPr/>
        </p:nvSpPr>
        <p:spPr>
          <a:xfrm>
            <a:off x="5760000" y="6194160"/>
            <a:ext cx="30574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Киселева Е.Е.  8(48153) 3-13-65  (вн 37)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Григорьева Е.И. 8(48153) 3-13-65  (вн 22)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en-US" sz="105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KiselevaEE@SAES.RU</a:t>
            </a:r>
            <a:r>
              <a:rPr b="1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71" name="CustomShape 23"/>
          <p:cNvSpPr/>
          <p:nvPr/>
        </p:nvSpPr>
        <p:spPr>
          <a:xfrm>
            <a:off x="1980000" y="6300000"/>
            <a:ext cx="197892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</a:rPr>
              <a:t>https://www.fabrikant.ru/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72" name="CustomShape 24"/>
          <p:cNvSpPr/>
          <p:nvPr/>
        </p:nvSpPr>
        <p:spPr>
          <a:xfrm>
            <a:off x="0" y="6422760"/>
            <a:ext cx="233892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www.atomproperty.ru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4683</TotalTime>
  <Application>LibreOffice/7.0.3.1$Linux_X86_64 LibreOffice_project/00$Build-1</Application>
  <Words>223</Words>
  <Paragraphs>37</Paragraphs>
  <Company>Rosatom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2016-10-31T13:36:47Z</dcterms:created>
  <dc:creator>Горина Зоя Александровна</dc:creator>
  <dc:description/>
  <dc:language>ru-RU</dc:language>
  <cp:lastModifiedBy/>
  <cp:lastPrinted>2022-11-29T10:38:22Z</cp:lastPrinted>
  <dcterms:modified xsi:type="dcterms:W3CDTF">2024-04-15T14:13:14Z</dcterms:modified>
  <cp:revision>73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Rosatom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